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4" r:id="rId2"/>
    <p:sldId id="263" r:id="rId3"/>
    <p:sldId id="267" r:id="rId4"/>
    <p:sldId id="277" r:id="rId5"/>
    <p:sldId id="266" r:id="rId6"/>
    <p:sldId id="264" r:id="rId7"/>
    <p:sldId id="268" r:id="rId8"/>
    <p:sldId id="262" r:id="rId9"/>
    <p:sldId id="261" r:id="rId10"/>
    <p:sldId id="279" r:id="rId11"/>
    <p:sldId id="257" r:id="rId12"/>
    <p:sldId id="258" r:id="rId13"/>
    <p:sldId id="280" r:id="rId14"/>
    <p:sldId id="259" r:id="rId15"/>
    <p:sldId id="278" r:id="rId16"/>
    <p:sldId id="269" r:id="rId17"/>
    <p:sldId id="270" r:id="rId18"/>
    <p:sldId id="281" r:id="rId19"/>
    <p:sldId id="271" r:id="rId20"/>
    <p:sldId id="282" r:id="rId21"/>
    <p:sldId id="272" r:id="rId22"/>
    <p:sldId id="273" r:id="rId23"/>
    <p:sldId id="276"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0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E6827-E220-43B9-979A-688628C34E59}" type="datetimeFigureOut">
              <a:rPr lang="en-US" smtClean="0"/>
              <a:pPr/>
              <a:t>9/7/2017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3C9FC-7738-4550-8747-09118193C04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70</a:t>
            </a:r>
            <a:r>
              <a:rPr lang="en-US" baseline="30000" dirty="0"/>
              <a:t>0</a:t>
            </a:r>
            <a:endParaRPr lang="en-IN" baseline="30000" dirty="0"/>
          </a:p>
        </p:txBody>
      </p:sp>
      <p:sp>
        <p:nvSpPr>
          <p:cNvPr id="4" name="Slide Number Placeholder 3"/>
          <p:cNvSpPr>
            <a:spLocks noGrp="1"/>
          </p:cNvSpPr>
          <p:nvPr>
            <p:ph type="sldNum" sz="quarter" idx="10"/>
          </p:nvPr>
        </p:nvSpPr>
        <p:spPr/>
        <p:txBody>
          <a:bodyPr/>
          <a:lstStyle/>
          <a:p>
            <a:fld id="{23E3C9FC-7738-4550-8747-09118193C04D}" type="slidenum">
              <a:rPr lang="en-IN" smtClean="0"/>
              <a:pPr/>
              <a:t>14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r>
              <a:rPr lang="en-IN" baseline="30000" dirty="0"/>
              <a:t>6</a:t>
            </a:r>
          </a:p>
        </p:txBody>
      </p:sp>
      <p:sp>
        <p:nvSpPr>
          <p:cNvPr id="4" name="Slide Number Placeholder 3"/>
          <p:cNvSpPr>
            <a:spLocks noGrp="1"/>
          </p:cNvSpPr>
          <p:nvPr>
            <p:ph type="sldNum" sz="quarter" idx="10"/>
          </p:nvPr>
        </p:nvSpPr>
        <p:spPr/>
        <p:txBody>
          <a:bodyPr/>
          <a:lstStyle/>
          <a:p>
            <a:fld id="{23E3C9FC-7738-4550-8747-09118193C04D}" type="slidenum">
              <a:rPr lang="en-IN" smtClean="0"/>
              <a:pPr/>
              <a:t>17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1D8BD707-D9CF-40AE-B4C6-C98DA3205C09}" type="datetimeFigureOut">
              <a:rPr lang="en-US" smtClean="0"/>
              <a:pPr/>
              <a:t>9/7/2017</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1D8BD707-D9CF-40AE-B4C6-C98DA3205C09}" type="datetimeFigureOut">
              <a:rPr lang="en-US" smtClean="0"/>
              <a:pPr/>
              <a:t>9/7/2017</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p>
            <a:fld id="{B6F15528-21DE-4FAA-801E-634DDDAF4B2B}"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1D8BD707-D9CF-40AE-B4C6-C98DA3205C09}" type="datetimeFigureOut">
              <a:rPr lang="en-US" smtClean="0"/>
              <a:pPr/>
              <a:t>9/7/2017</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a:solidFill>
                  <a:schemeClr val="lt1"/>
                </a:solidFill>
                <a:latin typeface="+mn-lt"/>
                <a:ea typeface="+mn-ea"/>
                <a:cs typeface="+mn-cs"/>
              </a:rPr>
              <a:t>Click icon to add picture</a:t>
            </a:r>
          </a:p>
        </p:txBody>
      </p:sp>
      <p:sp>
        <p:nvSpPr>
          <p:cNvPr id="8" name="Date Placeholder 7"/>
          <p:cNvSpPr>
            <a:spLocks noGrp="1"/>
          </p:cNvSpPr>
          <p:nvPr>
            <p:ph type="dt" sz="half" idx="10"/>
          </p:nvPr>
        </p:nvSpPr>
        <p:spPr>
          <a:xfrm>
            <a:off x="5562600" y="6509004"/>
            <a:ext cx="3002280" cy="274320"/>
          </a:xfrm>
        </p:spPr>
        <p:txBody>
          <a:bodyPr vert="horz" rtlCol="0"/>
          <a:lstStyle/>
          <a:p>
            <a:fld id="{1D8BD707-D9CF-40AE-B4C6-C98DA3205C09}" type="datetimeFigureOut">
              <a:rPr lang="en-US" smtClean="0"/>
              <a:pPr/>
              <a:t>9/7/2017</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9/7/2017</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 Guest Lecture on </a:t>
            </a:r>
            <a:br>
              <a:rPr lang="en-US" dirty="0"/>
            </a:br>
            <a:r>
              <a:rPr lang="en-US" dirty="0"/>
              <a:t>Optical fiber communication </a:t>
            </a:r>
            <a:endParaRPr lang="en-IN" dirty="0"/>
          </a:p>
        </p:txBody>
      </p:sp>
      <p:sp>
        <p:nvSpPr>
          <p:cNvPr id="3" name="Content Placeholder 2"/>
          <p:cNvSpPr>
            <a:spLocks noGrp="1"/>
          </p:cNvSpPr>
          <p:nvPr>
            <p:ph idx="1"/>
          </p:nvPr>
        </p:nvSpPr>
        <p:spPr/>
        <p:txBody>
          <a:bodyPr>
            <a:normAutofit lnSpcReduction="10000"/>
          </a:bodyPr>
          <a:lstStyle/>
          <a:p>
            <a:pPr marL="0" indent="0" algn="ctr">
              <a:buNone/>
              <a:defRPr/>
            </a:pPr>
            <a:endParaRPr lang="en-US" sz="3600" b="1" dirty="0">
              <a:solidFill>
                <a:srgbClr val="990033"/>
              </a:solidFill>
              <a:latin typeface="Lucida Handwriting" pitchFamily="66" charset="0"/>
            </a:endParaRPr>
          </a:p>
          <a:p>
            <a:pPr marL="0" indent="0" algn="ctr">
              <a:buNone/>
              <a:defRPr/>
            </a:pPr>
            <a:r>
              <a:rPr lang="en-US" sz="3600" b="1" dirty="0">
                <a:solidFill>
                  <a:srgbClr val="990033"/>
                </a:solidFill>
                <a:latin typeface="Lucida Handwriting" pitchFamily="66" charset="0"/>
              </a:rPr>
              <a:t>By</a:t>
            </a:r>
          </a:p>
          <a:p>
            <a:pPr marL="0" indent="0" algn="ctr">
              <a:buNone/>
              <a:defRPr/>
            </a:pPr>
            <a:endParaRPr lang="en-US" sz="3600" b="1" dirty="0">
              <a:solidFill>
                <a:srgbClr val="990033"/>
              </a:solidFill>
              <a:latin typeface="Lucida Handwriting" pitchFamily="66" charset="0"/>
            </a:endParaRPr>
          </a:p>
          <a:p>
            <a:pPr marL="0" indent="0" algn="ctr">
              <a:buNone/>
              <a:defRPr/>
            </a:pPr>
            <a:r>
              <a:rPr lang="en-US" sz="4000" b="1" dirty="0">
                <a:solidFill>
                  <a:srgbClr val="00B0F0"/>
                </a:solidFill>
                <a:latin typeface="Times New Roman" panose="02020603050405020304" pitchFamily="18" charset="0"/>
                <a:cs typeface="Times New Roman" panose="02020603050405020304" pitchFamily="18" charset="0"/>
              </a:rPr>
              <a:t>K.S.V.SAMBASIVARAO</a:t>
            </a:r>
          </a:p>
          <a:p>
            <a:pPr marL="0" indent="0" algn="ctr">
              <a:buNone/>
              <a:defRPr/>
            </a:pPr>
            <a:endParaRPr lang="en-US" sz="3600" dirty="0">
              <a:latin typeface="Lucida Handwriting" pitchFamily="66" charset="0"/>
            </a:endParaRPr>
          </a:p>
          <a:p>
            <a:pPr marL="0" indent="0" algn="ctr">
              <a:buNone/>
              <a:defRPr/>
            </a:pPr>
            <a:r>
              <a:rPr lang="en-US" sz="2800" dirty="0">
                <a:latin typeface="Georgia" pitchFamily="18" charset="0"/>
              </a:rPr>
              <a:t>HOD</a:t>
            </a:r>
          </a:p>
          <a:p>
            <a:pPr marL="0" indent="0" algn="ctr">
              <a:buNone/>
              <a:defRPr/>
            </a:pPr>
            <a:r>
              <a:rPr lang="en-US" sz="2800" dirty="0">
                <a:latin typeface="Georgia" pitchFamily="18" charset="0"/>
              </a:rPr>
              <a:t>DEPT. OF ELECTRONICS  </a:t>
            </a:r>
          </a:p>
          <a:p>
            <a:pPr marL="0" indent="0" algn="ctr">
              <a:buNone/>
              <a:defRPr/>
            </a:pPr>
            <a:r>
              <a:rPr lang="en-US" sz="2800" dirty="0">
                <a:latin typeface="Georgia" pitchFamily="18" charset="0"/>
              </a:rPr>
              <a:t>PBSC COLLEGE Of A &amp; S</a:t>
            </a:r>
          </a:p>
          <a:p>
            <a:pPr marL="0" indent="0" algn="ctr">
              <a:buNone/>
              <a:defRPr/>
            </a:pPr>
            <a:r>
              <a:rPr lang="en-US" sz="2800" dirty="0">
                <a:latin typeface="Georgia" pitchFamily="18" charset="0"/>
              </a:rPr>
              <a:t>VIJAYAWADA</a:t>
            </a: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 xmlns:a16="http://schemas.microsoft.com/office/drawing/2014/main" id="{3CC0BF31-C0F2-4F43-82F2-85166B9A84B9}"/>
              </a:ext>
            </a:extLst>
          </p:cNvPr>
          <p:cNvSpPr txBox="1">
            <a:spLocks/>
          </p:cNvSpPr>
          <p:nvPr/>
        </p:nvSpPr>
        <p:spPr>
          <a:xfrm>
            <a:off x="606084" y="723928"/>
            <a:ext cx="8389034" cy="5741404"/>
          </a:xfrm>
          <a:prstGeom prst="rect">
            <a:avLst/>
          </a:prstGeom>
          <a:ln>
            <a:solidFill>
              <a:srgbClr val="FFFF00"/>
            </a:solidFill>
          </a:ln>
        </p:spPr>
        <p:txBody>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just">
              <a:buNone/>
            </a:pPr>
            <a:r>
              <a:rPr lang="en-US" sz="2800" dirty="0"/>
              <a:t>They are two types of modes </a:t>
            </a:r>
          </a:p>
          <a:p>
            <a:pPr marL="0" indent="0" algn="just">
              <a:buNone/>
            </a:pPr>
            <a:r>
              <a:rPr lang="en-US" sz="2800" dirty="0"/>
              <a:t>(</a:t>
            </a:r>
            <a:r>
              <a:rPr lang="en-US" sz="2800" dirty="0" err="1"/>
              <a:t>i</a:t>
            </a:r>
            <a:r>
              <a:rPr lang="en-US" sz="2800" b="1" dirty="0"/>
              <a:t>) Single mode                </a:t>
            </a:r>
            <a:r>
              <a:rPr lang="en-US" sz="2800" dirty="0"/>
              <a:t>(ii) </a:t>
            </a:r>
            <a:r>
              <a:rPr lang="en-US" sz="2800" b="1" dirty="0"/>
              <a:t>Multi mode</a:t>
            </a:r>
          </a:p>
          <a:p>
            <a:pPr marL="0" indent="0" algn="just">
              <a:buNone/>
            </a:pPr>
            <a:r>
              <a:rPr lang="en-US" sz="2800" b="1" dirty="0"/>
              <a:t>Single mode</a:t>
            </a:r>
            <a:r>
              <a:rPr lang="en-US" sz="2800" dirty="0"/>
              <a:t>:  It has small cores (9 microns in          </a:t>
            </a:r>
          </a:p>
          <a:p>
            <a:pPr marL="0" indent="0" algn="just">
              <a:buNone/>
            </a:pPr>
            <a:r>
              <a:rPr lang="en-US" sz="2800" dirty="0"/>
              <a:t>                           diameter) and transmit infrared  </a:t>
            </a:r>
          </a:p>
          <a:p>
            <a:pPr marL="0" indent="0" algn="just">
              <a:buNone/>
            </a:pPr>
            <a:r>
              <a:rPr lang="en-US" sz="2800" dirty="0"/>
              <a:t>                           light and they propagate only in  </a:t>
            </a:r>
          </a:p>
          <a:p>
            <a:pPr marL="0" indent="0" algn="just">
              <a:buNone/>
            </a:pPr>
            <a:r>
              <a:rPr lang="en-US" sz="2800" dirty="0"/>
              <a:t>                           one direction</a:t>
            </a:r>
          </a:p>
          <a:p>
            <a:pPr marL="0" indent="0" algn="just">
              <a:buNone/>
            </a:pPr>
            <a:r>
              <a:rPr lang="en-US" sz="2800" b="1" dirty="0"/>
              <a:t>Multi mode</a:t>
            </a:r>
            <a:r>
              <a:rPr lang="en-US" sz="2800" dirty="0"/>
              <a:t>:   It has large cores(62.5 microns in </a:t>
            </a:r>
          </a:p>
          <a:p>
            <a:pPr marL="0" indent="0" algn="just">
              <a:buNone/>
            </a:pPr>
            <a:r>
              <a:rPr lang="en-US" sz="2800" dirty="0"/>
              <a:t>                          diameter) and transmit visible &amp;   </a:t>
            </a:r>
          </a:p>
          <a:p>
            <a:pPr marL="0" indent="0" algn="just">
              <a:buNone/>
            </a:pPr>
            <a:r>
              <a:rPr lang="en-US" sz="2800" dirty="0"/>
              <a:t>                           infrared light  rays</a:t>
            </a:r>
            <a:r>
              <a:rPr lang="en-US" dirty="0"/>
              <a:t>.</a:t>
            </a:r>
          </a:p>
          <a:p>
            <a:pPr marL="0" indent="0">
              <a:buNone/>
            </a:pPr>
            <a:endParaRPr lang="en-US" dirty="0"/>
          </a:p>
          <a:p>
            <a:pPr marL="0" indent="0">
              <a:buNone/>
            </a:pPr>
            <a:endParaRPr lang="en-IN" dirty="0"/>
          </a:p>
        </p:txBody>
      </p:sp>
      <p:sp>
        <p:nvSpPr>
          <p:cNvPr id="3" name="Title 1">
            <a:extLst>
              <a:ext uri="{FF2B5EF4-FFF2-40B4-BE49-F238E27FC236}">
                <a16:creationId xmlns="" xmlns:a16="http://schemas.microsoft.com/office/drawing/2014/main" id="{8E7DC2CA-7E37-44BB-BAED-8C27817AB2DB}"/>
              </a:ext>
            </a:extLst>
          </p:cNvPr>
          <p:cNvSpPr txBox="1">
            <a:spLocks/>
          </p:cNvSpPr>
          <p:nvPr/>
        </p:nvSpPr>
        <p:spPr>
          <a:xfrm>
            <a:off x="464234" y="304801"/>
            <a:ext cx="8229600" cy="609599"/>
          </a:xfrm>
          <a:prstGeom prst="rect">
            <a:avLst/>
          </a:prstGeom>
        </p:spPr>
        <p:txBody>
          <a:bodyPr>
            <a:normAutofit fontScale="90000" lnSpcReduction="20000"/>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en-US"/>
              <a:t>  Modes</a:t>
            </a:r>
            <a:endParaRPr lang="en-IN" dirty="0"/>
          </a:p>
        </p:txBody>
      </p:sp>
      <p:sp>
        <p:nvSpPr>
          <p:cNvPr id="4" name="Rectangle 3">
            <a:extLst>
              <a:ext uri="{FF2B5EF4-FFF2-40B4-BE49-F238E27FC236}">
                <a16:creationId xmlns="" xmlns:a16="http://schemas.microsoft.com/office/drawing/2014/main" id="{A6A73516-794B-4B53-8B20-D8CCF40D0F90}"/>
              </a:ext>
            </a:extLst>
          </p:cNvPr>
          <p:cNvSpPr/>
          <p:nvPr/>
        </p:nvSpPr>
        <p:spPr>
          <a:xfrm>
            <a:off x="1295400" y="5921246"/>
            <a:ext cx="1832554" cy="461665"/>
          </a:xfrm>
          <a:prstGeom prst="rect">
            <a:avLst/>
          </a:prstGeom>
        </p:spPr>
        <p:txBody>
          <a:bodyPr wrap="none">
            <a:spAutoFit/>
          </a:bodyPr>
          <a:lstStyle/>
          <a:p>
            <a:pPr algn="ctr" eaLnBrk="0" hangingPunct="0"/>
            <a:r>
              <a:rPr lang="en-US" sz="2400" dirty="0">
                <a:latin typeface="Times New Roman" pitchFamily="18" charset="0"/>
              </a:rPr>
              <a:t>Single-mode </a:t>
            </a:r>
          </a:p>
        </p:txBody>
      </p:sp>
      <p:sp>
        <p:nvSpPr>
          <p:cNvPr id="5" name="Rectangle 4">
            <a:extLst>
              <a:ext uri="{FF2B5EF4-FFF2-40B4-BE49-F238E27FC236}">
                <a16:creationId xmlns="" xmlns:a16="http://schemas.microsoft.com/office/drawing/2014/main" id="{8C5DF690-A37F-46C4-8BB4-D170E319764A}"/>
              </a:ext>
            </a:extLst>
          </p:cNvPr>
          <p:cNvSpPr/>
          <p:nvPr/>
        </p:nvSpPr>
        <p:spPr>
          <a:xfrm>
            <a:off x="5943600" y="5905857"/>
            <a:ext cx="1981200" cy="523220"/>
          </a:xfrm>
          <a:prstGeom prst="rect">
            <a:avLst/>
          </a:prstGeom>
        </p:spPr>
        <p:txBody>
          <a:bodyPr wrap="square">
            <a:spAutoFit/>
          </a:bodyPr>
          <a:lstStyle/>
          <a:p>
            <a:pPr algn="ctr" eaLnBrk="0" hangingPunct="0"/>
            <a:r>
              <a:rPr lang="en-US" sz="2800" dirty="0">
                <a:latin typeface="Times New Roman" pitchFamily="18" charset="0"/>
              </a:rPr>
              <a:t>Multi-mode </a:t>
            </a:r>
          </a:p>
        </p:txBody>
      </p:sp>
      <p:pic>
        <p:nvPicPr>
          <p:cNvPr id="6" name="Picture 2">
            <a:extLst>
              <a:ext uri="{FF2B5EF4-FFF2-40B4-BE49-F238E27FC236}">
                <a16:creationId xmlns="" xmlns:a16="http://schemas.microsoft.com/office/drawing/2014/main" id="{C504E008-321D-49D3-A85A-F91FA2937C45}"/>
              </a:ext>
            </a:extLst>
          </p:cNvPr>
          <p:cNvPicPr>
            <a:picLocks noChangeAspect="1" noChangeArrowheads="1"/>
          </p:cNvPicPr>
          <p:nvPr/>
        </p:nvPicPr>
        <p:blipFill>
          <a:blip r:embed="rId2"/>
          <a:srcRect/>
          <a:stretch>
            <a:fillRect/>
          </a:stretch>
        </p:blipFill>
        <p:spPr bwMode="auto">
          <a:xfrm>
            <a:off x="606084" y="4724400"/>
            <a:ext cx="3737316" cy="1114425"/>
          </a:xfrm>
          <a:prstGeom prst="rect">
            <a:avLst/>
          </a:prstGeom>
          <a:noFill/>
          <a:ln w="9525">
            <a:noFill/>
            <a:miter lim="800000"/>
            <a:headEnd/>
            <a:tailEnd/>
          </a:ln>
          <a:effectLst/>
        </p:spPr>
      </p:pic>
      <p:pic>
        <p:nvPicPr>
          <p:cNvPr id="7" name="Picture 3">
            <a:extLst>
              <a:ext uri="{FF2B5EF4-FFF2-40B4-BE49-F238E27FC236}">
                <a16:creationId xmlns="" xmlns:a16="http://schemas.microsoft.com/office/drawing/2014/main" id="{E01C2202-3C4B-465F-967B-8F57D577B0CB}"/>
              </a:ext>
            </a:extLst>
          </p:cNvPr>
          <p:cNvPicPr>
            <a:picLocks noChangeAspect="1" noChangeArrowheads="1"/>
          </p:cNvPicPr>
          <p:nvPr/>
        </p:nvPicPr>
        <p:blipFill>
          <a:blip r:embed="rId3"/>
          <a:srcRect/>
          <a:stretch>
            <a:fillRect/>
          </a:stretch>
        </p:blipFill>
        <p:spPr bwMode="auto">
          <a:xfrm>
            <a:off x="5333999" y="4657711"/>
            <a:ext cx="3505201" cy="1152525"/>
          </a:xfrm>
          <a:prstGeom prst="rect">
            <a:avLst/>
          </a:prstGeom>
          <a:noFill/>
          <a:ln w="9525">
            <a:noFill/>
            <a:miter lim="800000"/>
            <a:headEnd/>
            <a:tailEnd/>
          </a:ln>
          <a:effectLst/>
        </p:spPr>
      </p:pic>
    </p:spTree>
    <p:extLst>
      <p:ext uri="{BB962C8B-B14F-4D97-AF65-F5344CB8AC3E}">
        <p14:creationId xmlns="" xmlns:p14="http://schemas.microsoft.com/office/powerpoint/2010/main" val="188026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Optical Fiber Wave Guides</a:t>
            </a:r>
            <a:endParaRPr lang="en-IN" dirty="0"/>
          </a:p>
        </p:txBody>
      </p:sp>
      <p:sp>
        <p:nvSpPr>
          <p:cNvPr id="3" name="Content Placeholder 2"/>
          <p:cNvSpPr>
            <a:spLocks noGrp="1"/>
          </p:cNvSpPr>
          <p:nvPr>
            <p:ph idx="1"/>
          </p:nvPr>
        </p:nvSpPr>
        <p:spPr>
          <a:xfrm>
            <a:off x="457200" y="1371600"/>
            <a:ext cx="8229600" cy="4800917"/>
          </a:xfrm>
          <a:ln>
            <a:solidFill>
              <a:srgbClr val="FFFF00"/>
            </a:solidFill>
          </a:ln>
        </p:spPr>
        <p:txBody>
          <a:bodyPr>
            <a:normAutofit fontScale="62500" lnSpcReduction="20000"/>
          </a:bodyPr>
          <a:lstStyle/>
          <a:p>
            <a:r>
              <a:rPr lang="en-US" sz="4500" b="1" dirty="0"/>
              <a:t>Step Index</a:t>
            </a:r>
            <a:r>
              <a:rPr lang="en-US" sz="4500" dirty="0"/>
              <a:t>: The rays entering at different angles travel different paths and emerge out at the end of fiber at different times </a:t>
            </a:r>
          </a:p>
          <a:p>
            <a:r>
              <a:rPr lang="en-US" sz="4500" b="1" dirty="0"/>
              <a:t>GRIN</a:t>
            </a:r>
            <a:r>
              <a:rPr lang="en-US" sz="4500" dirty="0"/>
              <a:t> : The core has non uniform refractive index in any medium</a:t>
            </a:r>
          </a:p>
          <a:p>
            <a:pPr marL="0" indent="0">
              <a:buNone/>
            </a:pPr>
            <a:endParaRPr lang="en-US" sz="3600" b="1" dirty="0"/>
          </a:p>
          <a:p>
            <a:pPr marL="0" indent="0">
              <a:buNone/>
            </a:pPr>
            <a:r>
              <a:rPr lang="en-US" sz="3600" b="1" dirty="0"/>
              <a:t>Materials :</a:t>
            </a:r>
          </a:p>
          <a:p>
            <a:pPr marL="0" indent="0">
              <a:buNone/>
            </a:pPr>
            <a:endParaRPr lang="en-US" sz="3600" b="1" dirty="0"/>
          </a:p>
          <a:p>
            <a:r>
              <a:rPr lang="en-US" sz="4000" dirty="0"/>
              <a:t>Glass core-Glass cladding</a:t>
            </a:r>
          </a:p>
          <a:p>
            <a:r>
              <a:rPr lang="en-US" sz="4000" dirty="0"/>
              <a:t>Plastic core-Plastic cladding</a:t>
            </a:r>
          </a:p>
          <a:p>
            <a:r>
              <a:rPr lang="en-US" sz="4000" dirty="0"/>
              <a:t>The size of fiber denoted by writing a core diameter that cladding diameter both in microns with a slash between them 50/125</a:t>
            </a:r>
            <a:r>
              <a:rPr lang="en-US" sz="4600" dirty="0"/>
              <a:t>.</a:t>
            </a:r>
          </a:p>
          <a:p>
            <a:r>
              <a:rPr lang="en-US" sz="4600" dirty="0"/>
              <a:t>Glass-long distance, Plastic-Short distance</a:t>
            </a:r>
          </a:p>
          <a:p>
            <a:endParaRPr lang="en-IN" dirty="0"/>
          </a:p>
        </p:txBody>
      </p:sp>
      <p:pic>
        <p:nvPicPr>
          <p:cNvPr id="2050" name="Picture 2" descr="C:\Users\hp\Desktop\K.S.R\optical fiber\Optical_fiber_files\180px-Fiber_optic_illuminated.jpg"/>
          <p:cNvPicPr>
            <a:picLocks noChangeAspect="1" noChangeArrowheads="1"/>
          </p:cNvPicPr>
          <p:nvPr/>
        </p:nvPicPr>
        <p:blipFill>
          <a:blip r:embed="rId2"/>
          <a:srcRect/>
          <a:stretch>
            <a:fillRect/>
          </a:stretch>
        </p:blipFill>
        <p:spPr bwMode="auto">
          <a:xfrm>
            <a:off x="5105400" y="2895600"/>
            <a:ext cx="3429000" cy="152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04800"/>
            <a:ext cx="7848600" cy="609600"/>
          </a:xfrm>
        </p:spPr>
        <p:txBody>
          <a:bodyPr>
            <a:normAutofit fontScale="90000"/>
          </a:bodyPr>
          <a:lstStyle/>
          <a:p>
            <a:pPr algn="ctr"/>
            <a:r>
              <a:rPr lang="en-US" dirty="0"/>
              <a:t>Sources</a:t>
            </a:r>
            <a:endParaRPr lang="en-IN" dirty="0"/>
          </a:p>
        </p:txBody>
      </p:sp>
      <p:sp>
        <p:nvSpPr>
          <p:cNvPr id="3" name="Content Placeholder 2"/>
          <p:cNvSpPr>
            <a:spLocks noGrp="1"/>
          </p:cNvSpPr>
          <p:nvPr>
            <p:ph idx="1"/>
          </p:nvPr>
        </p:nvSpPr>
        <p:spPr>
          <a:xfrm>
            <a:off x="266700" y="1066800"/>
            <a:ext cx="8229600" cy="5638800"/>
          </a:xfrm>
          <a:ln>
            <a:solidFill>
              <a:srgbClr val="FFFF00"/>
            </a:solidFill>
          </a:ln>
        </p:spPr>
        <p:txBody>
          <a:bodyPr>
            <a:normAutofit/>
          </a:bodyPr>
          <a:lstStyle/>
          <a:p>
            <a:pPr>
              <a:buNone/>
            </a:pPr>
            <a:endParaRPr lang="en-US" sz="2800" dirty="0"/>
          </a:p>
          <a:p>
            <a:pPr>
              <a:buNone/>
            </a:pPr>
            <a:r>
              <a:rPr lang="en-US" sz="2800" dirty="0"/>
              <a:t>    It is of two types    (</a:t>
            </a:r>
            <a:r>
              <a:rPr lang="en-US" sz="2800" dirty="0" err="1"/>
              <a:t>i</a:t>
            </a:r>
            <a:r>
              <a:rPr lang="en-US" sz="2800" dirty="0"/>
              <a:t>)LED    (ii) LASER</a:t>
            </a:r>
          </a:p>
          <a:p>
            <a:pPr algn="just">
              <a:buNone/>
            </a:pPr>
            <a:r>
              <a:rPr lang="en-US" sz="2800" b="1" dirty="0"/>
              <a:t>     </a:t>
            </a:r>
          </a:p>
          <a:p>
            <a:pPr algn="just">
              <a:buNone/>
            </a:pPr>
            <a:r>
              <a:rPr lang="en-US" sz="2800" b="1" dirty="0"/>
              <a:t>LED</a:t>
            </a:r>
            <a:r>
              <a:rPr lang="en-US" sz="2800" dirty="0"/>
              <a:t>: </a:t>
            </a:r>
          </a:p>
          <a:p>
            <a:pPr algn="just">
              <a:buNone/>
            </a:pPr>
            <a:r>
              <a:rPr lang="en-US" dirty="0"/>
              <a:t>    It is a P-N junction semiconductor diode that emits light when it is forward bias. voltage drop will be 2 to 4 volts ,area is 1mm,current is 50-100ma,Low energy consumption, long life time, faster switching.</a:t>
            </a:r>
          </a:p>
          <a:p>
            <a:pPr algn="just">
              <a:buNone/>
            </a:pPr>
            <a:endParaRPr lang="en-US" dirty="0"/>
          </a:p>
          <a:p>
            <a:pPr>
              <a:buNone/>
            </a:pPr>
            <a:r>
              <a:rPr lang="en-US" sz="2800" dirty="0"/>
              <a:t> </a:t>
            </a:r>
          </a:p>
          <a:p>
            <a:pPr>
              <a:buNone/>
            </a:pP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a:extLst>
              <a:ext uri="{FF2B5EF4-FFF2-40B4-BE49-F238E27FC236}">
                <a16:creationId xmlns="" xmlns:a16="http://schemas.microsoft.com/office/drawing/2014/main" id="{2D925543-B932-4D71-9860-C0460C88418B}"/>
              </a:ext>
            </a:extLst>
          </p:cNvPr>
          <p:cNvPicPr/>
          <p:nvPr/>
        </p:nvPicPr>
        <p:blipFill>
          <a:blip r:embed="rId2"/>
          <a:srcRect/>
          <a:stretch>
            <a:fillRect/>
          </a:stretch>
        </p:blipFill>
        <p:spPr bwMode="auto">
          <a:xfrm>
            <a:off x="914400" y="533400"/>
            <a:ext cx="4572000" cy="5791200"/>
          </a:xfrm>
          <a:prstGeom prst="rect">
            <a:avLst/>
          </a:prstGeom>
          <a:noFill/>
          <a:ln w="9525">
            <a:noFill/>
            <a:miter lim="800000"/>
            <a:headEnd/>
            <a:tailEnd/>
          </a:ln>
        </p:spPr>
      </p:pic>
      <p:pic>
        <p:nvPicPr>
          <p:cNvPr id="3" name="Picture 2" descr="Image result for led diagram">
            <a:extLst>
              <a:ext uri="{FF2B5EF4-FFF2-40B4-BE49-F238E27FC236}">
                <a16:creationId xmlns="" xmlns:a16="http://schemas.microsoft.com/office/drawing/2014/main" id="{21F9B4A7-2C38-4939-A68F-26867E5B37DE}"/>
              </a:ext>
            </a:extLst>
          </p:cNvPr>
          <p:cNvPicPr/>
          <p:nvPr/>
        </p:nvPicPr>
        <p:blipFill>
          <a:blip r:embed="rId3"/>
          <a:srcRect/>
          <a:stretch>
            <a:fillRect/>
          </a:stretch>
        </p:blipFill>
        <p:spPr bwMode="auto">
          <a:xfrm>
            <a:off x="5410200" y="392334"/>
            <a:ext cx="3352800" cy="5791200"/>
          </a:xfrm>
          <a:prstGeom prst="rect">
            <a:avLst/>
          </a:prstGeom>
          <a:noFill/>
          <a:ln w="9525">
            <a:noFill/>
            <a:miter lim="800000"/>
            <a:headEnd/>
            <a:tailEnd/>
          </a:ln>
        </p:spPr>
      </p:pic>
      <p:sp>
        <p:nvSpPr>
          <p:cNvPr id="4" name="TextBox 3">
            <a:extLst>
              <a:ext uri="{FF2B5EF4-FFF2-40B4-BE49-F238E27FC236}">
                <a16:creationId xmlns="" xmlns:a16="http://schemas.microsoft.com/office/drawing/2014/main" id="{16CBB605-2A9E-4223-A8DC-382A41C0D54C}"/>
              </a:ext>
            </a:extLst>
          </p:cNvPr>
          <p:cNvSpPr txBox="1"/>
          <p:nvPr/>
        </p:nvSpPr>
        <p:spPr>
          <a:xfrm>
            <a:off x="2362200" y="6211669"/>
            <a:ext cx="3048000" cy="646331"/>
          </a:xfrm>
          <a:prstGeom prst="rect">
            <a:avLst/>
          </a:prstGeom>
          <a:noFill/>
        </p:spPr>
        <p:txBody>
          <a:bodyPr wrap="square" rtlCol="0">
            <a:spAutoFit/>
          </a:bodyPr>
          <a:lstStyle/>
          <a:p>
            <a:r>
              <a:rPr lang="en-US" sz="3600" dirty="0">
                <a:solidFill>
                  <a:srgbClr val="FFFF00"/>
                </a:solidFill>
              </a:rPr>
              <a:t>LED</a:t>
            </a:r>
          </a:p>
        </p:txBody>
      </p:sp>
    </p:spTree>
    <p:extLst>
      <p:ext uri="{BB962C8B-B14F-4D97-AF65-F5344CB8AC3E}">
        <p14:creationId xmlns="" xmlns:p14="http://schemas.microsoft.com/office/powerpoint/2010/main" val="208725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077200" cy="889464"/>
          </a:xfrm>
        </p:spPr>
        <p:txBody>
          <a:bodyPr/>
          <a:lstStyle/>
          <a:p>
            <a:pPr algn="ctr"/>
            <a:r>
              <a:rPr lang="en-US" dirty="0"/>
              <a:t>LASER</a:t>
            </a:r>
            <a:endParaRPr lang="en-IN" dirty="0"/>
          </a:p>
        </p:txBody>
      </p:sp>
      <p:sp>
        <p:nvSpPr>
          <p:cNvPr id="3" name="Content Placeholder 2"/>
          <p:cNvSpPr>
            <a:spLocks noGrp="1"/>
          </p:cNvSpPr>
          <p:nvPr>
            <p:ph idx="1"/>
          </p:nvPr>
        </p:nvSpPr>
        <p:spPr>
          <a:xfrm>
            <a:off x="457200" y="990600"/>
            <a:ext cx="8229600" cy="5181917"/>
          </a:xfrm>
          <a:ln>
            <a:solidFill>
              <a:srgbClr val="FFFF00"/>
            </a:solidFill>
          </a:ln>
        </p:spPr>
        <p:txBody>
          <a:bodyPr>
            <a:normAutofit lnSpcReduction="10000"/>
          </a:bodyPr>
          <a:lstStyle/>
          <a:p>
            <a:pPr marL="0" indent="0" algn="just">
              <a:buNone/>
            </a:pPr>
            <a:r>
              <a:rPr lang="en-US" sz="2800" dirty="0"/>
              <a:t>In this two types       (</a:t>
            </a:r>
            <a:r>
              <a:rPr lang="en-US" sz="2800" dirty="0" err="1"/>
              <a:t>i</a:t>
            </a:r>
            <a:r>
              <a:rPr lang="en-US" sz="2800" dirty="0"/>
              <a:t>)He-Ne   (ii)</a:t>
            </a:r>
            <a:r>
              <a:rPr lang="en-US" sz="2800" dirty="0" err="1"/>
              <a:t>Nd:YAG</a:t>
            </a:r>
            <a:endParaRPr lang="en-US" sz="2800" dirty="0"/>
          </a:p>
          <a:p>
            <a:pPr marL="0" indent="0" algn="just">
              <a:buNone/>
            </a:pPr>
            <a:endParaRPr lang="en-US" sz="2800" dirty="0"/>
          </a:p>
          <a:p>
            <a:pPr marL="0" indent="0" algn="just">
              <a:buNone/>
            </a:pPr>
            <a:r>
              <a:rPr lang="en-US" sz="2800" b="1" dirty="0"/>
              <a:t>He-Ne</a:t>
            </a:r>
            <a:r>
              <a:rPr lang="en-US" sz="2800" dirty="0"/>
              <a:t>: It is coupled to bare fiber to detect break/cut and by using this NA can be measured.</a:t>
            </a:r>
          </a:p>
          <a:p>
            <a:pPr marL="0" indent="0" algn="just">
              <a:buNone/>
            </a:pPr>
            <a:r>
              <a:rPr lang="en-US" sz="2800" dirty="0"/>
              <a:t>In this two types of emissions</a:t>
            </a:r>
          </a:p>
          <a:p>
            <a:pPr marL="0" indent="0" algn="just">
              <a:buNone/>
            </a:pPr>
            <a:r>
              <a:rPr lang="en-US" sz="2800" dirty="0"/>
              <a:t>(</a:t>
            </a:r>
            <a:r>
              <a:rPr lang="en-US" sz="2800" dirty="0" err="1"/>
              <a:t>i</a:t>
            </a:r>
            <a:r>
              <a:rPr lang="en-US" sz="2800" dirty="0"/>
              <a:t>)</a:t>
            </a:r>
            <a:r>
              <a:rPr lang="en-US" sz="2800" b="1" dirty="0"/>
              <a:t>Spontaneous:</a:t>
            </a:r>
            <a:r>
              <a:rPr lang="en-US" sz="2800" dirty="0"/>
              <a:t>-Electrons drops from an excited state to a lower state emitting a photon </a:t>
            </a:r>
          </a:p>
          <a:p>
            <a:pPr marL="0" indent="0" algn="just">
              <a:buNone/>
            </a:pPr>
            <a:r>
              <a:rPr lang="en-US" sz="2800" dirty="0"/>
              <a:t>(ii)</a:t>
            </a:r>
            <a:r>
              <a:rPr lang="en-US" sz="2800" b="1" dirty="0"/>
              <a:t>Stimulated:</a:t>
            </a:r>
            <a:r>
              <a:rPr lang="en-US" sz="2800" dirty="0"/>
              <a:t>-Photon of same frequency interacts with electron in excited state which drops two lower state.</a:t>
            </a:r>
          </a:p>
          <a:p>
            <a:pPr marL="0" indent="0" algn="just">
              <a:buNone/>
            </a:pPr>
            <a:r>
              <a:rPr lang="en-US" sz="2800" dirty="0"/>
              <a:t>Duration 10</a:t>
            </a:r>
            <a:r>
              <a:rPr lang="en-US" sz="2800" baseline="30000" dirty="0"/>
              <a:t>-8</a:t>
            </a:r>
            <a:r>
              <a:rPr lang="en-US" sz="2800" dirty="0"/>
              <a:t> seconds the atom stay in high state.</a:t>
            </a:r>
          </a:p>
          <a:p>
            <a:pPr marL="0" indent="0" algn="just">
              <a:buNone/>
            </a:pPr>
            <a:r>
              <a:rPr lang="en-US" sz="2800" dirty="0"/>
              <a:t>11 years in room temperature,&amp;70</a:t>
            </a:r>
            <a:r>
              <a:rPr lang="en-US" sz="2800" baseline="30000" dirty="0"/>
              <a:t>0</a:t>
            </a:r>
            <a:r>
              <a:rPr lang="en-US" sz="2800" dirty="0"/>
              <a:t> -10,000hours</a:t>
            </a:r>
            <a:r>
              <a:rPr lang="en-US" dirty="0"/>
              <a:t>.</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D7DCACAC-3D24-4AD8-AF8A-C271F7EB6DA2}"/>
              </a:ext>
            </a:extLst>
          </p:cNvPr>
          <p:cNvPicPr>
            <a:picLocks noChangeAspect="1" noChangeArrowheads="1"/>
          </p:cNvPicPr>
          <p:nvPr/>
        </p:nvPicPr>
        <p:blipFill>
          <a:blip r:embed="rId2"/>
          <a:srcRect/>
          <a:stretch>
            <a:fillRect/>
          </a:stretch>
        </p:blipFill>
        <p:spPr bwMode="auto">
          <a:xfrm>
            <a:off x="762000" y="3124200"/>
            <a:ext cx="8001000" cy="3200400"/>
          </a:xfrm>
          <a:prstGeom prst="rect">
            <a:avLst/>
          </a:prstGeom>
          <a:noFill/>
          <a:ln w="9525">
            <a:noFill/>
            <a:miter lim="800000"/>
            <a:headEnd/>
            <a:tailEnd/>
          </a:ln>
          <a:effectLst/>
        </p:spPr>
      </p:pic>
      <p:pic>
        <p:nvPicPr>
          <p:cNvPr id="3" name="Picture 2">
            <a:extLst>
              <a:ext uri="{FF2B5EF4-FFF2-40B4-BE49-F238E27FC236}">
                <a16:creationId xmlns="" xmlns:a16="http://schemas.microsoft.com/office/drawing/2014/main" id="{F5439B51-A547-4409-BA24-B61D72B519D2}"/>
              </a:ext>
            </a:extLst>
          </p:cNvPr>
          <p:cNvPicPr>
            <a:picLocks noChangeAspect="1" noChangeArrowheads="1"/>
          </p:cNvPicPr>
          <p:nvPr/>
        </p:nvPicPr>
        <p:blipFill>
          <a:blip r:embed="rId3"/>
          <a:srcRect/>
          <a:stretch>
            <a:fillRect/>
          </a:stretch>
        </p:blipFill>
        <p:spPr bwMode="auto">
          <a:xfrm>
            <a:off x="762000" y="304800"/>
            <a:ext cx="8001000" cy="2362200"/>
          </a:xfrm>
          <a:prstGeom prst="rect">
            <a:avLst/>
          </a:prstGeom>
          <a:noFill/>
          <a:ln w="9525">
            <a:noFill/>
            <a:miter lim="800000"/>
            <a:headEnd/>
            <a:tailEnd/>
          </a:ln>
          <a:effectLst/>
        </p:spPr>
      </p:pic>
      <p:sp>
        <p:nvSpPr>
          <p:cNvPr id="4" name="TextBox 3">
            <a:extLst>
              <a:ext uri="{FF2B5EF4-FFF2-40B4-BE49-F238E27FC236}">
                <a16:creationId xmlns="" xmlns:a16="http://schemas.microsoft.com/office/drawing/2014/main" id="{C29575D0-EE44-400F-99EA-640B8942C07B}"/>
              </a:ext>
            </a:extLst>
          </p:cNvPr>
          <p:cNvSpPr txBox="1"/>
          <p:nvPr/>
        </p:nvSpPr>
        <p:spPr>
          <a:xfrm>
            <a:off x="3276600" y="6265930"/>
            <a:ext cx="3657600" cy="461665"/>
          </a:xfrm>
          <a:prstGeom prst="rect">
            <a:avLst/>
          </a:prstGeom>
          <a:noFill/>
        </p:spPr>
        <p:txBody>
          <a:bodyPr wrap="square" rtlCol="0">
            <a:spAutoFit/>
          </a:bodyPr>
          <a:lstStyle/>
          <a:p>
            <a:r>
              <a:rPr lang="en-US" sz="2400" dirty="0" err="1"/>
              <a:t>He_Ne</a:t>
            </a:r>
            <a:r>
              <a:rPr lang="en-US" sz="2400" dirty="0"/>
              <a:t> Laser Diode</a:t>
            </a:r>
          </a:p>
        </p:txBody>
      </p:sp>
      <p:sp>
        <p:nvSpPr>
          <p:cNvPr id="5" name="TextBox 4">
            <a:extLst>
              <a:ext uri="{FF2B5EF4-FFF2-40B4-BE49-F238E27FC236}">
                <a16:creationId xmlns="" xmlns:a16="http://schemas.microsoft.com/office/drawing/2014/main" id="{A71AAE95-BC8E-4B2B-95E6-70FB4BFBADA2}"/>
              </a:ext>
            </a:extLst>
          </p:cNvPr>
          <p:cNvSpPr txBox="1"/>
          <p:nvPr/>
        </p:nvSpPr>
        <p:spPr>
          <a:xfrm>
            <a:off x="3048000" y="2590800"/>
            <a:ext cx="3657600" cy="461665"/>
          </a:xfrm>
          <a:prstGeom prst="rect">
            <a:avLst/>
          </a:prstGeom>
          <a:noFill/>
        </p:spPr>
        <p:txBody>
          <a:bodyPr wrap="square" rtlCol="0">
            <a:spAutoFit/>
          </a:bodyPr>
          <a:lstStyle/>
          <a:p>
            <a:pPr algn="ctr"/>
            <a:r>
              <a:rPr lang="en-US" sz="2400" dirty="0"/>
              <a:t>Laser Diode</a:t>
            </a:r>
          </a:p>
        </p:txBody>
      </p:sp>
    </p:spTree>
    <p:extLst>
      <p:ext uri="{BB962C8B-B14F-4D97-AF65-F5344CB8AC3E}">
        <p14:creationId xmlns="" xmlns:p14="http://schemas.microsoft.com/office/powerpoint/2010/main" val="325106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pPr algn="ctr"/>
            <a:r>
              <a:rPr lang="en-US" dirty="0"/>
              <a:t>PHOTO DETECTORS</a:t>
            </a:r>
            <a:endParaRPr lang="en-IN" dirty="0"/>
          </a:p>
        </p:txBody>
      </p:sp>
      <p:sp>
        <p:nvSpPr>
          <p:cNvPr id="3" name="Content Placeholder 2"/>
          <p:cNvSpPr>
            <a:spLocks noGrp="1"/>
          </p:cNvSpPr>
          <p:nvPr>
            <p:ph idx="1"/>
          </p:nvPr>
        </p:nvSpPr>
        <p:spPr>
          <a:xfrm>
            <a:off x="457200" y="889782"/>
            <a:ext cx="8229600" cy="5257800"/>
          </a:xfrm>
          <a:ln>
            <a:solidFill>
              <a:srgbClr val="FFFF00"/>
            </a:solidFill>
          </a:ln>
        </p:spPr>
        <p:txBody>
          <a:bodyPr>
            <a:normAutofit fontScale="92500"/>
          </a:bodyPr>
          <a:lstStyle/>
          <a:p>
            <a:pPr marL="0" indent="0">
              <a:buNone/>
            </a:pPr>
            <a:r>
              <a:rPr lang="en-US" sz="3600" dirty="0"/>
              <a:t>In this photo detection mechanism are of two types</a:t>
            </a:r>
          </a:p>
          <a:p>
            <a:pPr marL="0" indent="0" algn="just">
              <a:buNone/>
            </a:pPr>
            <a:r>
              <a:rPr lang="en-US" sz="3600" b="1" dirty="0"/>
              <a:t>External:</a:t>
            </a:r>
            <a:r>
              <a:rPr lang="en-US" sz="3600" dirty="0"/>
              <a:t>- In which electrons are feed from the surface of a metal by the energy absorbed from an incident stream of photons. EX: Vacuum tube, PMT</a:t>
            </a:r>
          </a:p>
          <a:p>
            <a:pPr marL="0" indent="0" algn="just">
              <a:buNone/>
            </a:pPr>
            <a:r>
              <a:rPr lang="en-US" sz="3600" b="1" dirty="0"/>
              <a:t>Internal</a:t>
            </a:r>
            <a:r>
              <a:rPr lang="en-US" sz="3600" dirty="0"/>
              <a:t>:- The free charge carries electrons and holes are generated by absorption of incoming photons. Ex: PN,PIN,APD</a:t>
            </a:r>
            <a:endParaRPr lang="en-IN"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517"/>
          </a:xfrm>
          <a:ln>
            <a:solidFill>
              <a:srgbClr val="FFFF00"/>
            </a:solidFill>
          </a:ln>
        </p:spPr>
        <p:txBody>
          <a:bodyPr>
            <a:normAutofit fontScale="85000" lnSpcReduction="10000"/>
          </a:bodyPr>
          <a:lstStyle/>
          <a:p>
            <a:pPr>
              <a:buNone/>
            </a:pPr>
            <a:r>
              <a:rPr lang="en-US" b="1" dirty="0"/>
              <a:t>Semi conductor</a:t>
            </a:r>
            <a:r>
              <a:rPr lang="en-US" dirty="0"/>
              <a:t>:-</a:t>
            </a:r>
          </a:p>
          <a:p>
            <a:pPr algn="just">
              <a:buNone/>
            </a:pPr>
            <a:r>
              <a:rPr lang="en-US" dirty="0"/>
              <a:t>They are small, light ,sensitive, fast and operate with a few bias volts</a:t>
            </a:r>
          </a:p>
          <a:p>
            <a:pPr algn="just">
              <a:buNone/>
            </a:pPr>
            <a:endParaRPr lang="en-US" dirty="0"/>
          </a:p>
          <a:p>
            <a:pPr algn="just">
              <a:buNone/>
            </a:pPr>
            <a:r>
              <a:rPr lang="en-US" dirty="0"/>
              <a:t>For Emission the diode is forward bias the charges injected in the junction recombination to produce photons</a:t>
            </a:r>
          </a:p>
          <a:p>
            <a:pPr algn="just">
              <a:buNone/>
            </a:pPr>
            <a:endParaRPr lang="en-US" dirty="0"/>
          </a:p>
          <a:p>
            <a:pPr algn="just">
              <a:buNone/>
            </a:pPr>
            <a:r>
              <a:rPr lang="en-US" dirty="0"/>
              <a:t>For detection the diode reverse bias to generate electron hole pair producing electric current.</a:t>
            </a:r>
          </a:p>
          <a:p>
            <a:pPr algn="just">
              <a:buNone/>
            </a:pPr>
            <a:endParaRPr lang="en-US" dirty="0"/>
          </a:p>
          <a:p>
            <a:pPr algn="just">
              <a:buNone/>
            </a:pPr>
            <a:r>
              <a:rPr lang="en-US" b="1" dirty="0"/>
              <a:t>PIN: </a:t>
            </a:r>
            <a:r>
              <a:rPr lang="en-US" dirty="0"/>
              <a:t>High resistance ,improve efficiency</a:t>
            </a:r>
          </a:p>
          <a:p>
            <a:pPr algn="just">
              <a:buNone/>
            </a:pPr>
            <a:endParaRPr lang="en-US" dirty="0"/>
          </a:p>
          <a:p>
            <a:pPr algn="just">
              <a:buNone/>
            </a:pPr>
            <a:r>
              <a:rPr lang="en-US" b="1" dirty="0"/>
              <a:t>APD: </a:t>
            </a:r>
            <a:r>
              <a:rPr lang="en-US" dirty="0"/>
              <a:t>It convert light to electricity, High reverse bias, Reverse voltage 100-200v,gain 10</a:t>
            </a:r>
            <a:r>
              <a:rPr lang="en-US" baseline="30000" dirty="0"/>
              <a:t>5</a:t>
            </a:r>
            <a:r>
              <a:rPr lang="en-US" dirty="0"/>
              <a:t>-10</a:t>
            </a:r>
            <a:r>
              <a:rPr lang="en-US" baseline="30000" dirty="0"/>
              <a:t>6</a:t>
            </a:r>
            <a:endParaRPr lang="en-IN" baseline="30000" dirty="0"/>
          </a:p>
          <a:p>
            <a:pPr>
              <a:buNone/>
            </a:pPr>
            <a:endParaRPr lang="en-US" sz="4000" dirty="0"/>
          </a:p>
          <a:p>
            <a:pPr>
              <a:buNone/>
            </a:pPr>
            <a:endParaRPr lang="en-IN" dirty="0"/>
          </a:p>
        </p:txBody>
      </p:sp>
      <p:sp>
        <p:nvSpPr>
          <p:cNvPr id="2052" name="AutoShape 4"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8" name="AutoShape 10"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60" name="AutoShape 12"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62" name="AutoShape 14"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64" name="AutoShape 16"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66" name="AutoShape 18" descr="C:\Users\hp\Desktop\0346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B7409B8F-BC0E-4926-B88B-00B074E5A9F5}"/>
              </a:ext>
            </a:extLst>
          </p:cNvPr>
          <p:cNvPicPr>
            <a:picLocks noChangeAspect="1" noChangeArrowheads="1"/>
          </p:cNvPicPr>
          <p:nvPr/>
        </p:nvPicPr>
        <p:blipFill>
          <a:blip r:embed="rId2"/>
          <a:srcRect/>
          <a:stretch>
            <a:fillRect/>
          </a:stretch>
        </p:blipFill>
        <p:spPr bwMode="auto">
          <a:xfrm>
            <a:off x="457200" y="762000"/>
            <a:ext cx="3733800" cy="5486400"/>
          </a:xfrm>
          <a:prstGeom prst="rect">
            <a:avLst/>
          </a:prstGeom>
          <a:noFill/>
          <a:ln w="9525">
            <a:noFill/>
            <a:miter lim="800000"/>
            <a:headEnd/>
            <a:tailEnd/>
          </a:ln>
          <a:effectLst/>
        </p:spPr>
      </p:pic>
      <p:pic>
        <p:nvPicPr>
          <p:cNvPr id="3" name="Picture 19">
            <a:extLst>
              <a:ext uri="{FF2B5EF4-FFF2-40B4-BE49-F238E27FC236}">
                <a16:creationId xmlns="" xmlns:a16="http://schemas.microsoft.com/office/drawing/2014/main" id="{8D24CCB2-8789-46D0-A77D-A1B44B7830D7}"/>
              </a:ext>
            </a:extLst>
          </p:cNvPr>
          <p:cNvPicPr>
            <a:picLocks noChangeAspect="1" noChangeArrowheads="1"/>
          </p:cNvPicPr>
          <p:nvPr/>
        </p:nvPicPr>
        <p:blipFill>
          <a:blip r:embed="rId3"/>
          <a:srcRect/>
          <a:stretch>
            <a:fillRect/>
          </a:stretch>
        </p:blipFill>
        <p:spPr bwMode="auto">
          <a:xfrm>
            <a:off x="4800600" y="762000"/>
            <a:ext cx="4073236" cy="5410199"/>
          </a:xfrm>
          <a:prstGeom prst="rect">
            <a:avLst/>
          </a:prstGeom>
          <a:noFill/>
          <a:ln w="9525">
            <a:noFill/>
            <a:miter lim="800000"/>
            <a:headEnd/>
            <a:tailEnd/>
          </a:ln>
          <a:effectLst/>
        </p:spPr>
      </p:pic>
      <p:sp>
        <p:nvSpPr>
          <p:cNvPr id="4" name="TextBox 3">
            <a:extLst>
              <a:ext uri="{FF2B5EF4-FFF2-40B4-BE49-F238E27FC236}">
                <a16:creationId xmlns="" xmlns:a16="http://schemas.microsoft.com/office/drawing/2014/main" id="{C0C5DE45-A29B-4D1C-BBB4-2EC3031B5909}"/>
              </a:ext>
            </a:extLst>
          </p:cNvPr>
          <p:cNvSpPr txBox="1"/>
          <p:nvPr/>
        </p:nvSpPr>
        <p:spPr>
          <a:xfrm>
            <a:off x="914400" y="6248400"/>
            <a:ext cx="2688997" cy="523220"/>
          </a:xfrm>
          <a:prstGeom prst="rect">
            <a:avLst/>
          </a:prstGeom>
          <a:noFill/>
        </p:spPr>
        <p:txBody>
          <a:bodyPr wrap="square" rtlCol="0">
            <a:spAutoFit/>
          </a:bodyPr>
          <a:lstStyle/>
          <a:p>
            <a:r>
              <a:rPr lang="en-US" sz="2800" dirty="0"/>
              <a:t>Vacuum tube</a:t>
            </a:r>
            <a:endParaRPr lang="en-IN" sz="2800" dirty="0"/>
          </a:p>
        </p:txBody>
      </p:sp>
      <p:sp>
        <p:nvSpPr>
          <p:cNvPr id="5" name="TextBox 4">
            <a:extLst>
              <a:ext uri="{FF2B5EF4-FFF2-40B4-BE49-F238E27FC236}">
                <a16:creationId xmlns="" xmlns:a16="http://schemas.microsoft.com/office/drawing/2014/main" id="{00FBEFC3-06BC-43CE-A05E-66F9162376F6}"/>
              </a:ext>
            </a:extLst>
          </p:cNvPr>
          <p:cNvSpPr txBox="1"/>
          <p:nvPr/>
        </p:nvSpPr>
        <p:spPr>
          <a:xfrm>
            <a:off x="5513506" y="6172200"/>
            <a:ext cx="2868494" cy="58477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PIN </a:t>
            </a:r>
            <a:r>
              <a:rPr lang="en-US" sz="3200" dirty="0">
                <a:latin typeface="Times New Roman" panose="02020603050405020304" pitchFamily="18" charset="0"/>
                <a:cs typeface="Times New Roman" panose="02020603050405020304" pitchFamily="18" charset="0"/>
              </a:rPr>
              <a:t>photodiode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4570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924800" cy="793897"/>
          </a:xfrm>
        </p:spPr>
        <p:txBody>
          <a:bodyPr/>
          <a:lstStyle/>
          <a:p>
            <a:pPr algn="ctr"/>
            <a:r>
              <a:rPr lang="en-US" dirty="0"/>
              <a:t>Losses in Fiber </a:t>
            </a:r>
            <a:endParaRPr lang="en-IN" dirty="0"/>
          </a:p>
        </p:txBody>
      </p:sp>
      <p:sp>
        <p:nvSpPr>
          <p:cNvPr id="3" name="Content Placeholder 2"/>
          <p:cNvSpPr>
            <a:spLocks noGrp="1"/>
          </p:cNvSpPr>
          <p:nvPr>
            <p:ph idx="1"/>
          </p:nvPr>
        </p:nvSpPr>
        <p:spPr>
          <a:xfrm>
            <a:off x="457200" y="1219200"/>
            <a:ext cx="8229600" cy="4953317"/>
          </a:xfrm>
          <a:ln>
            <a:solidFill>
              <a:srgbClr val="FFFF00"/>
            </a:solidFill>
          </a:ln>
        </p:spPr>
        <p:txBody>
          <a:bodyPr/>
          <a:lstStyle/>
          <a:p>
            <a:pPr>
              <a:buNone/>
            </a:pPr>
            <a:endParaRPr lang="en-US" sz="2400" dirty="0"/>
          </a:p>
          <a:p>
            <a:pPr algn="just">
              <a:buNone/>
            </a:pPr>
            <a:r>
              <a:rPr lang="en-US" dirty="0"/>
              <a:t>Attenuation:</a:t>
            </a:r>
          </a:p>
          <a:p>
            <a:pPr algn="just">
              <a:buNone/>
            </a:pPr>
            <a:r>
              <a:rPr lang="en-US" dirty="0"/>
              <a:t>    Loss of light energy as the light pulse travels from one end of cable to the other.-signal loss(or)fiber loss</a:t>
            </a:r>
          </a:p>
          <a:p>
            <a:pPr algn="just">
              <a:buNone/>
            </a:pPr>
            <a:r>
              <a:rPr lang="en-US" dirty="0"/>
              <a:t>   It also decide no. of repeaters required between transmitter and receiver.</a:t>
            </a:r>
          </a:p>
          <a:p>
            <a:pPr algn="just">
              <a:buNone/>
            </a:pPr>
            <a:r>
              <a:rPr lang="en-US" dirty="0"/>
              <a:t>   It directly proportional to length of cable.</a:t>
            </a:r>
          </a:p>
          <a:p>
            <a:pPr>
              <a:buNone/>
            </a:pP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OPTICAL FIBER                        COMMUNICATION</a:t>
            </a:r>
            <a:endParaRPr lang="en-IN" dirty="0"/>
          </a:p>
        </p:txBody>
      </p:sp>
      <p:sp>
        <p:nvSpPr>
          <p:cNvPr id="3" name="Content Placeholder 2"/>
          <p:cNvSpPr>
            <a:spLocks noGrp="1"/>
          </p:cNvSpPr>
          <p:nvPr>
            <p:ph idx="1"/>
          </p:nvPr>
        </p:nvSpPr>
        <p:spPr>
          <a:xfrm>
            <a:off x="457200" y="1524000"/>
            <a:ext cx="8229600" cy="4648517"/>
          </a:xfrm>
          <a:ln>
            <a:solidFill>
              <a:srgbClr val="FFFF00"/>
            </a:solidFill>
          </a:ln>
        </p:spPr>
        <p:txBody>
          <a:bodyPr>
            <a:normAutofit lnSpcReduction="10000"/>
          </a:bodyPr>
          <a:lstStyle/>
          <a:p>
            <a:r>
              <a:rPr lang="en-US" dirty="0"/>
              <a:t>INTRODUCTION</a:t>
            </a:r>
          </a:p>
          <a:p>
            <a:r>
              <a:rPr lang="en-US" dirty="0"/>
              <a:t>BASIC COMMUNICATION SYSTEM</a:t>
            </a:r>
          </a:p>
          <a:p>
            <a:r>
              <a:rPr lang="en-US" dirty="0"/>
              <a:t>BLOCK DAIGRAM</a:t>
            </a:r>
          </a:p>
          <a:p>
            <a:r>
              <a:rPr lang="en-US" dirty="0"/>
              <a:t>ADVANTAGES</a:t>
            </a:r>
          </a:p>
          <a:p>
            <a:r>
              <a:rPr lang="en-US" dirty="0"/>
              <a:t>APPLICATIONS </a:t>
            </a:r>
          </a:p>
          <a:p>
            <a:r>
              <a:rPr lang="en-US" dirty="0"/>
              <a:t>OPTICAL WAVE GUIDES</a:t>
            </a:r>
          </a:p>
          <a:p>
            <a:r>
              <a:rPr lang="en-US" dirty="0"/>
              <a:t>MODES</a:t>
            </a:r>
          </a:p>
          <a:p>
            <a:r>
              <a:rPr lang="en-US" dirty="0"/>
              <a:t>SOURCE </a:t>
            </a:r>
          </a:p>
          <a:p>
            <a:r>
              <a:rPr lang="en-US" dirty="0"/>
              <a:t>DETECTOR</a:t>
            </a:r>
          </a:p>
          <a:p>
            <a:r>
              <a:rPr lang="en-US" dirty="0"/>
              <a:t>LOSSES IN FIBER</a:t>
            </a:r>
            <a:endParaRPr lang="en-IN" dirty="0"/>
          </a:p>
        </p:txBody>
      </p:sp>
      <p:pic>
        <p:nvPicPr>
          <p:cNvPr id="4" name="Picture 3" descr="435"/>
          <p:cNvPicPr>
            <a:picLocks noChangeAspect="1" noChangeArrowheads="1"/>
          </p:cNvPicPr>
          <p:nvPr/>
        </p:nvPicPr>
        <p:blipFill>
          <a:blip r:embed="rId2"/>
          <a:srcRect/>
          <a:stretch>
            <a:fillRect/>
          </a:stretch>
        </p:blipFill>
        <p:spPr bwMode="auto">
          <a:xfrm>
            <a:off x="6172200" y="3048000"/>
            <a:ext cx="1984375" cy="27400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p\Desktop\atten.jpg">
            <a:extLst>
              <a:ext uri="{FF2B5EF4-FFF2-40B4-BE49-F238E27FC236}">
                <a16:creationId xmlns="" xmlns:a16="http://schemas.microsoft.com/office/drawing/2014/main" id="{B3A7A76D-2835-41A5-9D23-CACB61113A82}"/>
              </a:ext>
            </a:extLst>
          </p:cNvPr>
          <p:cNvPicPr>
            <a:picLocks noChangeAspect="1" noChangeArrowheads="1"/>
          </p:cNvPicPr>
          <p:nvPr/>
        </p:nvPicPr>
        <p:blipFill>
          <a:blip r:embed="rId2"/>
          <a:srcRect/>
          <a:stretch>
            <a:fillRect/>
          </a:stretch>
        </p:blipFill>
        <p:spPr bwMode="auto">
          <a:xfrm>
            <a:off x="609600" y="838200"/>
            <a:ext cx="7772400" cy="5162550"/>
          </a:xfrm>
          <a:prstGeom prst="rect">
            <a:avLst/>
          </a:prstGeom>
          <a:noFill/>
        </p:spPr>
      </p:pic>
      <p:sp>
        <p:nvSpPr>
          <p:cNvPr id="3" name="TextBox 2">
            <a:extLst>
              <a:ext uri="{FF2B5EF4-FFF2-40B4-BE49-F238E27FC236}">
                <a16:creationId xmlns="" xmlns:a16="http://schemas.microsoft.com/office/drawing/2014/main" id="{055FF4C8-4922-432B-BF6C-E5BAF7B34FFC}"/>
              </a:ext>
            </a:extLst>
          </p:cNvPr>
          <p:cNvSpPr txBox="1"/>
          <p:nvPr/>
        </p:nvSpPr>
        <p:spPr>
          <a:xfrm>
            <a:off x="1638300" y="6017162"/>
            <a:ext cx="5715000" cy="461665"/>
          </a:xfrm>
          <a:prstGeom prst="rect">
            <a:avLst/>
          </a:prstGeom>
          <a:noFill/>
        </p:spPr>
        <p:txBody>
          <a:bodyPr wrap="square" rtlCol="0">
            <a:spAutoFit/>
          </a:bodyPr>
          <a:lstStyle/>
          <a:p>
            <a:r>
              <a:rPr lang="en-US" sz="2400" b="1" dirty="0"/>
              <a:t>Losses in Fiber Communication</a:t>
            </a:r>
          </a:p>
        </p:txBody>
      </p:sp>
    </p:spTree>
    <p:extLst>
      <p:ext uri="{BB962C8B-B14F-4D97-AF65-F5344CB8AC3E}">
        <p14:creationId xmlns="" xmlns:p14="http://schemas.microsoft.com/office/powerpoint/2010/main" val="178132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2971800" cy="660864"/>
          </a:xfrm>
        </p:spPr>
        <p:txBody>
          <a:bodyPr>
            <a:normAutofit fontScale="90000"/>
          </a:bodyPr>
          <a:lstStyle/>
          <a:p>
            <a:pPr algn="l"/>
            <a:r>
              <a:rPr lang="en-US" dirty="0">
                <a:latin typeface="+mn-lt"/>
              </a:rPr>
              <a:t>Bending</a:t>
            </a:r>
            <a:endParaRPr lang="en-IN" dirty="0">
              <a:latin typeface="+mn-lt"/>
            </a:endParaRPr>
          </a:p>
        </p:txBody>
      </p:sp>
      <p:sp>
        <p:nvSpPr>
          <p:cNvPr id="3" name="Content Placeholder 2"/>
          <p:cNvSpPr>
            <a:spLocks noGrp="1"/>
          </p:cNvSpPr>
          <p:nvPr>
            <p:ph idx="1"/>
          </p:nvPr>
        </p:nvSpPr>
        <p:spPr>
          <a:xfrm>
            <a:off x="457200" y="990600"/>
            <a:ext cx="8229600" cy="5181917"/>
          </a:xfrm>
        </p:spPr>
        <p:txBody>
          <a:bodyPr>
            <a:normAutofit/>
          </a:bodyPr>
          <a:lstStyle/>
          <a:p>
            <a:r>
              <a:rPr lang="en-US" sz="2400" dirty="0"/>
              <a:t>Macroscopic: in which fiber undergo bends which causes certain modes not be reflected.</a:t>
            </a:r>
          </a:p>
          <a:p>
            <a:r>
              <a:rPr lang="en-US" sz="2400" dirty="0"/>
              <a:t>Microscopic: Either core (or) cladding undergo slight bends at it’s surface.</a:t>
            </a:r>
          </a:p>
          <a:p>
            <a:endParaRPr lang="en-US" sz="2400" dirty="0"/>
          </a:p>
          <a:p>
            <a:endParaRPr lang="en-IN" sz="2400" dirty="0"/>
          </a:p>
          <a:p>
            <a:r>
              <a:rPr lang="en-US" sz="2400" dirty="0"/>
              <a:t>Inter modal: Difference between modes with in multimode</a:t>
            </a:r>
          </a:p>
          <a:p>
            <a:r>
              <a:rPr lang="en-US" sz="2400" dirty="0"/>
              <a:t>Intra modal: Pulse spreading that occurs in single mode</a:t>
            </a:r>
          </a:p>
          <a:p>
            <a:endParaRPr lang="en-US" sz="2400" dirty="0"/>
          </a:p>
          <a:p>
            <a:endParaRPr lang="en-US" sz="2400" dirty="0"/>
          </a:p>
          <a:p>
            <a:r>
              <a:rPr lang="en-US" sz="2400" dirty="0"/>
              <a:t>Light energy due to heating of ion impurities results in dimming of light at the end of fiber (</a:t>
            </a:r>
            <a:r>
              <a:rPr lang="en-US" sz="2400" dirty="0" err="1"/>
              <a:t>i</a:t>
            </a:r>
            <a:r>
              <a:rPr lang="en-US" sz="2400" dirty="0"/>
              <a:t>)Intrinsic(ii)Extrinsic</a:t>
            </a:r>
          </a:p>
        </p:txBody>
      </p:sp>
      <p:sp>
        <p:nvSpPr>
          <p:cNvPr id="4" name="TextBox 3">
            <a:extLst>
              <a:ext uri="{FF2B5EF4-FFF2-40B4-BE49-F238E27FC236}">
                <a16:creationId xmlns="" xmlns:a16="http://schemas.microsoft.com/office/drawing/2014/main" id="{45C8C6D5-27EB-44AC-A5B2-0E8B7B943DD1}"/>
              </a:ext>
            </a:extLst>
          </p:cNvPr>
          <p:cNvSpPr txBox="1"/>
          <p:nvPr/>
        </p:nvSpPr>
        <p:spPr>
          <a:xfrm>
            <a:off x="457200" y="2376100"/>
            <a:ext cx="3505200" cy="646331"/>
          </a:xfrm>
          <a:prstGeom prst="rect">
            <a:avLst/>
          </a:prstGeom>
          <a:noFill/>
        </p:spPr>
        <p:txBody>
          <a:bodyPr wrap="square" rtlCol="0">
            <a:spAutoFit/>
          </a:bodyPr>
          <a:lstStyle/>
          <a:p>
            <a:r>
              <a:rPr lang="en-US" sz="3600" dirty="0">
                <a:solidFill>
                  <a:schemeClr val="tx2">
                    <a:lumMod val="75000"/>
                  </a:schemeClr>
                </a:solidFill>
              </a:rPr>
              <a:t>Distortion</a:t>
            </a:r>
          </a:p>
        </p:txBody>
      </p:sp>
      <p:sp>
        <p:nvSpPr>
          <p:cNvPr id="5" name="TextBox 4">
            <a:extLst>
              <a:ext uri="{FF2B5EF4-FFF2-40B4-BE49-F238E27FC236}">
                <a16:creationId xmlns="" xmlns:a16="http://schemas.microsoft.com/office/drawing/2014/main" id="{C8806F07-B624-4DEA-A9C5-A87F7E24E72B}"/>
              </a:ext>
            </a:extLst>
          </p:cNvPr>
          <p:cNvSpPr txBox="1"/>
          <p:nvPr/>
        </p:nvSpPr>
        <p:spPr>
          <a:xfrm>
            <a:off x="304800" y="4084765"/>
            <a:ext cx="4114800" cy="646331"/>
          </a:xfrm>
          <a:prstGeom prst="rect">
            <a:avLst/>
          </a:prstGeom>
          <a:noFill/>
        </p:spPr>
        <p:txBody>
          <a:bodyPr wrap="square" rtlCol="0">
            <a:spAutoFit/>
          </a:bodyPr>
          <a:lstStyle/>
          <a:p>
            <a:r>
              <a:rPr lang="en-US" sz="3600" dirty="0">
                <a:solidFill>
                  <a:schemeClr val="tx2">
                    <a:lumMod val="75000"/>
                  </a:schemeClr>
                </a:solidFill>
              </a:rPr>
              <a:t> Absorption</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924800" cy="1143000"/>
          </a:xfrm>
        </p:spPr>
        <p:txBody>
          <a:bodyPr/>
          <a:lstStyle/>
          <a:p>
            <a:pPr algn="ctr"/>
            <a:r>
              <a:rPr lang="en-US" dirty="0"/>
              <a:t>Measurements</a:t>
            </a:r>
            <a:endParaRPr lang="en-IN" dirty="0"/>
          </a:p>
        </p:txBody>
      </p:sp>
      <p:sp>
        <p:nvSpPr>
          <p:cNvPr id="3" name="Content Placeholder 2"/>
          <p:cNvSpPr>
            <a:spLocks noGrp="1"/>
          </p:cNvSpPr>
          <p:nvPr>
            <p:ph idx="1"/>
          </p:nvPr>
        </p:nvSpPr>
        <p:spPr>
          <a:xfrm>
            <a:off x="457200" y="1396536"/>
            <a:ext cx="8229600" cy="4775981"/>
          </a:xfrm>
          <a:ln>
            <a:solidFill>
              <a:srgbClr val="FFFF00"/>
            </a:solidFill>
          </a:ln>
        </p:spPr>
        <p:txBody>
          <a:bodyPr>
            <a:normAutofit fontScale="92500" lnSpcReduction="10000"/>
          </a:bodyPr>
          <a:lstStyle/>
          <a:p>
            <a:pPr algn="just"/>
            <a:r>
              <a:rPr lang="en-US" sz="3600" dirty="0"/>
              <a:t>Attenuation-cut back technique, OTDR</a:t>
            </a:r>
          </a:p>
          <a:p>
            <a:pPr algn="just"/>
            <a:r>
              <a:rPr lang="en-US" sz="3600" dirty="0"/>
              <a:t>Numerical aperture measurement</a:t>
            </a:r>
          </a:p>
          <a:p>
            <a:pPr algn="just"/>
            <a:r>
              <a:rPr lang="en-US" sz="3600" dirty="0"/>
              <a:t>(</a:t>
            </a:r>
            <a:r>
              <a:rPr lang="en-US" sz="3600" dirty="0" err="1"/>
              <a:t>i</a:t>
            </a:r>
            <a:r>
              <a:rPr lang="en-US" sz="3600" dirty="0"/>
              <a:t>)Scanning photo detector </a:t>
            </a:r>
          </a:p>
          <a:p>
            <a:pPr algn="just"/>
            <a:r>
              <a:rPr lang="en-US" sz="3600" dirty="0"/>
              <a:t>(ii)Vibration isolated granite slab</a:t>
            </a:r>
          </a:p>
          <a:p>
            <a:pPr algn="just"/>
            <a:r>
              <a:rPr lang="en-US" sz="3600" dirty="0"/>
              <a:t>Time division multiplexing</a:t>
            </a:r>
          </a:p>
          <a:p>
            <a:pPr algn="just"/>
            <a:r>
              <a:rPr lang="en-US" sz="3600" dirty="0"/>
              <a:t>Frequency division multiplexing</a:t>
            </a:r>
          </a:p>
          <a:p>
            <a:pPr algn="just"/>
            <a:r>
              <a:rPr lang="en-US" sz="3600" dirty="0"/>
              <a:t>Measurement losses in splice and connector</a:t>
            </a:r>
          </a:p>
          <a:p>
            <a:pPr algn="just"/>
            <a:r>
              <a:rPr lang="en-US" sz="3600" dirty="0"/>
              <a:t>Inter-</a:t>
            </a:r>
            <a:r>
              <a:rPr lang="en-US" sz="3600" dirty="0" err="1"/>
              <a:t>ferometric</a:t>
            </a:r>
            <a:r>
              <a:rPr lang="en-US" sz="3600" dirty="0"/>
              <a:t> method</a:t>
            </a:r>
          </a:p>
          <a:p>
            <a:pPr algn="just"/>
            <a:r>
              <a:rPr lang="en-US" sz="3600" dirty="0"/>
              <a:t>Outer diameter by shadow method</a:t>
            </a:r>
          </a:p>
          <a:p>
            <a:pPr algn="just"/>
            <a:endParaRPr lang="en-US" sz="3600" dirty="0"/>
          </a:p>
          <a:p>
            <a:endParaRPr lang="en-IN"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p\Desktop\eK7NHON.jpg"/>
          <p:cNvPicPr>
            <a:picLocks noGrp="1" noChangeAspect="1" noChangeArrowheads="1"/>
          </p:cNvPicPr>
          <p:nvPr>
            <p:ph idx="1"/>
          </p:nvPr>
        </p:nvPicPr>
        <p:blipFill>
          <a:blip r:embed="rId2"/>
          <a:srcRect/>
          <a:stretch>
            <a:fillRect/>
          </a:stretch>
        </p:blipFill>
        <p:spPr bwMode="auto">
          <a:xfrm>
            <a:off x="428596" y="3500438"/>
            <a:ext cx="5867400" cy="3118366"/>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762000" y="304800"/>
            <a:ext cx="7620000" cy="2805113"/>
          </a:xfrm>
          <a:prstGeom prst="rect">
            <a:avLst/>
          </a:prstGeom>
          <a:noFill/>
          <a:ln w="9525">
            <a:noFill/>
            <a:miter lim="800000"/>
            <a:headEnd/>
            <a:tailEnd/>
          </a:ln>
          <a:effectLst/>
        </p:spPr>
      </p:pic>
      <p:sp>
        <p:nvSpPr>
          <p:cNvPr id="5" name="TextBox 4"/>
          <p:cNvSpPr txBox="1"/>
          <p:nvPr/>
        </p:nvSpPr>
        <p:spPr>
          <a:xfrm>
            <a:off x="6479345" y="4543395"/>
            <a:ext cx="2667000" cy="584775"/>
          </a:xfrm>
          <a:prstGeom prst="rect">
            <a:avLst/>
          </a:prstGeom>
          <a:noFill/>
        </p:spPr>
        <p:txBody>
          <a:bodyPr wrap="square" rtlCol="0">
            <a:spAutoFit/>
          </a:bodyPr>
          <a:lstStyle/>
          <a:p>
            <a:r>
              <a:rPr lang="en-US" sz="3200" dirty="0"/>
              <a:t>NA=r/</a:t>
            </a:r>
            <a:r>
              <a:rPr lang="en-US" sz="3200" dirty="0">
                <a:sym typeface="Symbol"/>
              </a:rPr>
              <a:t>r</a:t>
            </a:r>
            <a:r>
              <a:rPr lang="en-US" sz="3200" baseline="30000" dirty="0">
                <a:sym typeface="Symbol"/>
              </a:rPr>
              <a:t>2</a:t>
            </a:r>
            <a:r>
              <a:rPr lang="en-US" sz="3200" dirty="0">
                <a:sym typeface="Symbol"/>
              </a:rPr>
              <a:t>+d</a:t>
            </a:r>
            <a:r>
              <a:rPr lang="en-US" sz="3200" baseline="30000" dirty="0">
                <a:sym typeface="Symbol"/>
              </a:rPr>
              <a:t>2</a:t>
            </a:r>
            <a:endParaRPr lang="en-IN" sz="3200" baseline="30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rgbClr val="00B050"/>
            </a:solidFill>
          </a:ln>
        </p:spPr>
        <p:txBody>
          <a:bodyPr/>
          <a:lstStyle/>
          <a:p>
            <a:pPr marL="0" indent="0" algn="ctr">
              <a:buNone/>
            </a:pPr>
            <a:r>
              <a:rPr lang="en-US" dirty="0"/>
              <a:t>   </a:t>
            </a:r>
            <a:endParaRPr lang="en-US" dirty="0" smtClean="0"/>
          </a:p>
          <a:p>
            <a:pPr marL="0" indent="0" algn="ctr">
              <a:buNone/>
            </a:pPr>
            <a:endParaRPr lang="en-US" dirty="0" smtClean="0"/>
          </a:p>
          <a:p>
            <a:pPr marL="0" indent="0" algn="ctr">
              <a:buNone/>
            </a:pPr>
            <a:endParaRPr lang="en-US" smtClean="0"/>
          </a:p>
          <a:p>
            <a:pPr marL="0" indent="0" algn="ctr">
              <a:buNone/>
            </a:pPr>
            <a:r>
              <a:rPr lang="en-US" smtClean="0"/>
              <a:t> </a:t>
            </a:r>
            <a:r>
              <a:rPr lang="en-US" sz="6600" dirty="0"/>
              <a:t>Thank You</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20107"/>
          </a:xfrm>
        </p:spPr>
        <p:txBody>
          <a:bodyPr anchor="ctr"/>
          <a:lstStyle/>
          <a:p>
            <a:pPr algn="ctr"/>
            <a:r>
              <a:rPr lang="en-US" dirty="0"/>
              <a:t>INTRODUCTION</a:t>
            </a:r>
            <a:endParaRPr lang="en-IN" dirty="0"/>
          </a:p>
        </p:txBody>
      </p:sp>
      <p:sp>
        <p:nvSpPr>
          <p:cNvPr id="3" name="Content Placeholder 2"/>
          <p:cNvSpPr>
            <a:spLocks noGrp="1"/>
          </p:cNvSpPr>
          <p:nvPr>
            <p:ph idx="1"/>
          </p:nvPr>
        </p:nvSpPr>
        <p:spPr>
          <a:xfrm>
            <a:off x="381000" y="990600"/>
            <a:ext cx="8458200" cy="5474732"/>
          </a:xfrm>
          <a:ln>
            <a:solidFill>
              <a:srgbClr val="FFFF00"/>
            </a:solidFill>
          </a:ln>
        </p:spPr>
        <p:txBody>
          <a:bodyPr>
            <a:normAutofit/>
          </a:bodyPr>
          <a:lstStyle/>
          <a:p>
            <a:r>
              <a:rPr lang="en-US" sz="2800" dirty="0"/>
              <a:t>Fiber optic cables are used in telephone system, cable TV (or) internet</a:t>
            </a:r>
          </a:p>
          <a:p>
            <a:r>
              <a:rPr lang="en-US" sz="2800" dirty="0"/>
              <a:t>They carry digital information over long distance</a:t>
            </a:r>
          </a:p>
          <a:p>
            <a:r>
              <a:rPr lang="en-US" sz="2800" dirty="0"/>
              <a:t>They transmit light signals over long distance</a:t>
            </a:r>
          </a:p>
          <a:p>
            <a:r>
              <a:rPr lang="en-US" sz="2800" dirty="0"/>
              <a:t>They can be used in military, submarines, medical imaging </a:t>
            </a:r>
            <a:r>
              <a:rPr lang="en-US" sz="2800" dirty="0" err="1"/>
              <a:t>e.t.c</a:t>
            </a:r>
            <a:r>
              <a:rPr lang="en-US" sz="2800" dirty="0"/>
              <a:t>,</a:t>
            </a:r>
          </a:p>
          <a:p>
            <a:endParaRPr lang="en-US" sz="2800" dirty="0"/>
          </a:p>
          <a:p>
            <a:endParaRPr lang="en-US" sz="2800" dirty="0"/>
          </a:p>
          <a:p>
            <a:endParaRPr lang="en-US" dirty="0"/>
          </a:p>
          <a:p>
            <a:endParaRPr lang="en-US" sz="2800" dirty="0"/>
          </a:p>
          <a:p>
            <a:endParaRPr lang="en-IN" sz="2800" dirty="0"/>
          </a:p>
        </p:txBody>
      </p:sp>
      <p:grpSp>
        <p:nvGrpSpPr>
          <p:cNvPr id="6" name="Group 5"/>
          <p:cNvGrpSpPr>
            <a:grpSpLocks/>
          </p:cNvGrpSpPr>
          <p:nvPr/>
        </p:nvGrpSpPr>
        <p:grpSpPr bwMode="auto">
          <a:xfrm>
            <a:off x="513967" y="3810000"/>
            <a:ext cx="4558407" cy="2192362"/>
            <a:chOff x="1698" y="1224"/>
            <a:chExt cx="3284" cy="768"/>
          </a:xfrm>
        </p:grpSpPr>
        <p:sp>
          <p:nvSpPr>
            <p:cNvPr id="7" name="Rectangle 6"/>
            <p:cNvSpPr>
              <a:spLocks noChangeArrowheads="1"/>
            </p:cNvSpPr>
            <p:nvPr/>
          </p:nvSpPr>
          <p:spPr bwMode="auto">
            <a:xfrm>
              <a:off x="3790" y="1224"/>
              <a:ext cx="1192" cy="140"/>
            </a:xfrm>
            <a:prstGeom prst="rect">
              <a:avLst/>
            </a:prstGeom>
            <a:noFill/>
            <a:ln w="9525">
              <a:noFill/>
              <a:miter lim="800000"/>
              <a:headEnd/>
              <a:tailEnd/>
            </a:ln>
          </p:spPr>
          <p:txBody>
            <a:bodyPr wrap="none" lIns="92075" tIns="46038" rIns="92075" bIns="46038">
              <a:spAutoFit/>
            </a:bodyPr>
            <a:lstStyle/>
            <a:p>
              <a:r>
                <a:rPr lang="en-US" sz="2000" dirty="0">
                  <a:latin typeface="Arial" charset="0"/>
                </a:rPr>
                <a:t>plastic jacket</a:t>
              </a:r>
            </a:p>
          </p:txBody>
        </p:sp>
        <p:grpSp>
          <p:nvGrpSpPr>
            <p:cNvPr id="8" name="Group 6"/>
            <p:cNvGrpSpPr>
              <a:grpSpLocks/>
            </p:cNvGrpSpPr>
            <p:nvPr/>
          </p:nvGrpSpPr>
          <p:grpSpPr bwMode="auto">
            <a:xfrm flipH="1">
              <a:off x="1713" y="1492"/>
              <a:ext cx="3183" cy="500"/>
              <a:chOff x="1080" y="1788"/>
              <a:chExt cx="3744" cy="684"/>
            </a:xfrm>
          </p:grpSpPr>
          <p:sp>
            <p:nvSpPr>
              <p:cNvPr id="11" name="Rectangle 7"/>
              <p:cNvSpPr>
                <a:spLocks noChangeArrowheads="1"/>
              </p:cNvSpPr>
              <p:nvPr/>
            </p:nvSpPr>
            <p:spPr bwMode="auto">
              <a:xfrm>
                <a:off x="1080" y="1788"/>
                <a:ext cx="1488" cy="684"/>
              </a:xfrm>
              <a:prstGeom prst="rect">
                <a:avLst/>
              </a:prstGeom>
              <a:gradFill rotWithShape="0">
                <a:gsLst>
                  <a:gs pos="0">
                    <a:srgbClr val="482F3E"/>
                  </a:gs>
                  <a:gs pos="50000">
                    <a:srgbClr val="F39FD1"/>
                  </a:gs>
                  <a:gs pos="100000">
                    <a:srgbClr val="482F3E"/>
                  </a:gs>
                </a:gsLst>
                <a:lin ang="5400000" scaled="1"/>
              </a:gradFill>
              <a:ln w="9525">
                <a:noFill/>
                <a:miter lim="800000"/>
                <a:headEnd/>
                <a:tailEnd/>
              </a:ln>
            </p:spPr>
            <p:txBody>
              <a:bodyPr wrap="none" anchor="ctr"/>
              <a:lstStyle/>
              <a:p>
                <a:endParaRPr lang="en-US" dirty="0"/>
              </a:p>
            </p:txBody>
          </p:sp>
          <p:sp>
            <p:nvSpPr>
              <p:cNvPr id="12" name="Rectangle 8"/>
              <p:cNvSpPr>
                <a:spLocks noChangeArrowheads="1"/>
              </p:cNvSpPr>
              <p:nvPr/>
            </p:nvSpPr>
            <p:spPr bwMode="auto">
              <a:xfrm>
                <a:off x="2568" y="1968"/>
                <a:ext cx="1248" cy="324"/>
              </a:xfrm>
              <a:prstGeom prst="rect">
                <a:avLst/>
              </a:prstGeom>
              <a:gradFill rotWithShape="0">
                <a:gsLst>
                  <a:gs pos="0">
                    <a:srgbClr val="303A4C"/>
                  </a:gs>
                  <a:gs pos="50000">
                    <a:srgbClr val="A2C1FE"/>
                  </a:gs>
                  <a:gs pos="100000">
                    <a:srgbClr val="303A4C"/>
                  </a:gs>
                </a:gsLst>
                <a:lin ang="5400000" scaled="1"/>
              </a:gradFill>
              <a:ln w="9525">
                <a:noFill/>
                <a:miter lim="800000"/>
                <a:headEnd/>
                <a:tailEnd/>
              </a:ln>
            </p:spPr>
            <p:txBody>
              <a:bodyPr wrap="none" anchor="ctr"/>
              <a:lstStyle/>
              <a:p>
                <a:endParaRPr lang="en-US" dirty="0"/>
              </a:p>
            </p:txBody>
          </p:sp>
          <p:sp>
            <p:nvSpPr>
              <p:cNvPr id="13" name="Rectangle 9"/>
              <p:cNvSpPr>
                <a:spLocks noChangeArrowheads="1"/>
              </p:cNvSpPr>
              <p:nvPr/>
            </p:nvSpPr>
            <p:spPr bwMode="auto">
              <a:xfrm>
                <a:off x="3816" y="2040"/>
                <a:ext cx="1008" cy="144"/>
              </a:xfrm>
              <a:prstGeom prst="rect">
                <a:avLst/>
              </a:prstGeom>
              <a:gradFill rotWithShape="0">
                <a:gsLst>
                  <a:gs pos="0">
                    <a:srgbClr val="46461C"/>
                  </a:gs>
                  <a:gs pos="50000">
                    <a:srgbClr val="EAEC5E"/>
                  </a:gs>
                  <a:gs pos="100000">
                    <a:srgbClr val="46461C"/>
                  </a:gs>
                </a:gsLst>
                <a:lin ang="5400000" scaled="1"/>
              </a:gradFill>
              <a:ln w="9525">
                <a:noFill/>
                <a:miter lim="800000"/>
                <a:headEnd/>
                <a:tailEnd/>
              </a:ln>
            </p:spPr>
            <p:txBody>
              <a:bodyPr wrap="none" anchor="ctr"/>
              <a:lstStyle/>
              <a:p>
                <a:endParaRPr lang="en-US" dirty="0"/>
              </a:p>
            </p:txBody>
          </p:sp>
        </p:grpSp>
        <p:sp>
          <p:nvSpPr>
            <p:cNvPr id="9" name="Rectangle 10"/>
            <p:cNvSpPr>
              <a:spLocks noChangeArrowheads="1"/>
            </p:cNvSpPr>
            <p:nvPr/>
          </p:nvSpPr>
          <p:spPr bwMode="auto">
            <a:xfrm>
              <a:off x="2476" y="1248"/>
              <a:ext cx="1356" cy="227"/>
            </a:xfrm>
            <a:prstGeom prst="rect">
              <a:avLst/>
            </a:prstGeom>
            <a:noFill/>
            <a:ln w="9525">
              <a:noFill/>
              <a:miter lim="800000"/>
              <a:headEnd/>
              <a:tailEnd/>
            </a:ln>
          </p:spPr>
          <p:txBody>
            <a:bodyPr wrap="none" lIns="92075" tIns="46038" rIns="92075" bIns="46038">
              <a:spAutoFit/>
            </a:bodyPr>
            <a:lstStyle/>
            <a:p>
              <a:pPr algn="ctr">
                <a:lnSpc>
                  <a:spcPct val="90000"/>
                </a:lnSpc>
              </a:pPr>
              <a:r>
                <a:rPr lang="en-US" sz="2000" dirty="0">
                  <a:latin typeface="Arial" charset="0"/>
                </a:rPr>
                <a:t>glass or plastic</a:t>
              </a:r>
            </a:p>
            <a:p>
              <a:pPr algn="ctr">
                <a:lnSpc>
                  <a:spcPct val="90000"/>
                </a:lnSpc>
              </a:pPr>
              <a:r>
                <a:rPr lang="en-US" sz="2000" dirty="0">
                  <a:latin typeface="Arial" charset="0"/>
                </a:rPr>
                <a:t>cladding</a:t>
              </a:r>
            </a:p>
          </p:txBody>
        </p:sp>
        <p:sp>
          <p:nvSpPr>
            <p:cNvPr id="10" name="Rectangle 11"/>
            <p:cNvSpPr>
              <a:spLocks noChangeArrowheads="1"/>
            </p:cNvSpPr>
            <p:nvPr/>
          </p:nvSpPr>
          <p:spPr bwMode="auto">
            <a:xfrm>
              <a:off x="1698" y="1424"/>
              <a:ext cx="903" cy="140"/>
            </a:xfrm>
            <a:prstGeom prst="rect">
              <a:avLst/>
            </a:prstGeom>
            <a:noFill/>
            <a:ln w="9525">
              <a:noFill/>
              <a:miter lim="800000"/>
              <a:headEnd/>
              <a:tailEnd/>
            </a:ln>
          </p:spPr>
          <p:txBody>
            <a:bodyPr wrap="none" lIns="92075" tIns="46038" rIns="92075" bIns="46038">
              <a:spAutoFit/>
            </a:bodyPr>
            <a:lstStyle/>
            <a:p>
              <a:pPr algn="ctr"/>
              <a:r>
                <a:rPr lang="en-US" sz="2000" dirty="0">
                  <a:latin typeface="Arial" charset="0"/>
                </a:rPr>
                <a:t>fiber core</a:t>
              </a:r>
            </a:p>
          </p:txBody>
        </p:sp>
      </p:grpSp>
      <p:pic>
        <p:nvPicPr>
          <p:cNvPr id="5122" name="Picture 2"/>
          <p:cNvPicPr>
            <a:picLocks noChangeAspect="1" noChangeArrowheads="1"/>
          </p:cNvPicPr>
          <p:nvPr/>
        </p:nvPicPr>
        <p:blipFill>
          <a:blip r:embed="rId2"/>
          <a:srcRect/>
          <a:stretch>
            <a:fillRect/>
          </a:stretch>
        </p:blipFill>
        <p:spPr bwMode="auto">
          <a:xfrm>
            <a:off x="5409817" y="3783037"/>
            <a:ext cx="3190875" cy="2219325"/>
          </a:xfrm>
          <a:prstGeom prst="rect">
            <a:avLst/>
          </a:prstGeom>
          <a:noFill/>
          <a:ln w="9525">
            <a:noFill/>
            <a:miter lim="800000"/>
            <a:headEnd/>
            <a:tailEnd/>
          </a:ln>
          <a:effectLst/>
        </p:spPr>
      </p:pic>
      <p:sp>
        <p:nvSpPr>
          <p:cNvPr id="14" name="TextBox 13"/>
          <p:cNvSpPr txBox="1"/>
          <p:nvPr/>
        </p:nvSpPr>
        <p:spPr>
          <a:xfrm>
            <a:off x="6553200" y="6096000"/>
            <a:ext cx="1326004" cy="461665"/>
          </a:xfrm>
          <a:prstGeom prst="rect">
            <a:avLst/>
          </a:prstGeom>
          <a:noFill/>
        </p:spPr>
        <p:txBody>
          <a:bodyPr wrap="none" rtlCol="0">
            <a:spAutoFit/>
          </a:bodyPr>
          <a:lstStyle/>
          <a:p>
            <a:r>
              <a:rPr lang="en-US" sz="2400" dirty="0"/>
              <a:t>Medical</a:t>
            </a:r>
            <a:endParaRPr lang="en-IN" sz="2400" dirty="0"/>
          </a:p>
        </p:txBody>
      </p:sp>
      <p:sp>
        <p:nvSpPr>
          <p:cNvPr id="4" name="TextBox 3">
            <a:extLst>
              <a:ext uri="{FF2B5EF4-FFF2-40B4-BE49-F238E27FC236}">
                <a16:creationId xmlns="" xmlns:a16="http://schemas.microsoft.com/office/drawing/2014/main" id="{EF72F0CD-30C6-46BD-B0B9-219C2C225471}"/>
              </a:ext>
            </a:extLst>
          </p:cNvPr>
          <p:cNvSpPr txBox="1"/>
          <p:nvPr/>
        </p:nvSpPr>
        <p:spPr>
          <a:xfrm>
            <a:off x="853522" y="6024017"/>
            <a:ext cx="3391565" cy="400110"/>
          </a:xfrm>
          <a:prstGeom prst="rect">
            <a:avLst/>
          </a:prstGeom>
          <a:noFill/>
        </p:spPr>
        <p:txBody>
          <a:bodyPr wrap="square" rtlCol="0">
            <a:spAutoFit/>
          </a:bodyPr>
          <a:lstStyle/>
          <a:p>
            <a:r>
              <a:rPr lang="en-US" sz="2000" dirty="0"/>
              <a:t>Fiber Optical Inner 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1066800"/>
            <a:ext cx="8305800" cy="4419600"/>
          </a:xfrm>
          <a:ln>
            <a:solidFill>
              <a:srgbClr val="FFFF00"/>
            </a:solidFill>
          </a:ln>
        </p:spPr>
        <p:txBody>
          <a:bodyPr>
            <a:normAutofit fontScale="90000"/>
          </a:bodyPr>
          <a:lstStyle/>
          <a:p>
            <a:pPr algn="l"/>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Working Principle of  TIR</a:t>
            </a:r>
            <a:br>
              <a:rPr lang="en-US" dirty="0"/>
            </a:br>
            <a:r>
              <a:rPr lang="en-US" dirty="0"/>
              <a:t/>
            </a:r>
            <a:br>
              <a:rPr lang="en-US" dirty="0"/>
            </a:br>
            <a:r>
              <a:rPr lang="en-US" sz="2700" dirty="0"/>
              <a:t>when a ray light travels from a denser to a rare medium  such that the angle of incidence is greater than critical angle the ray reflects back in to the same medium this phenomena is TIR</a:t>
            </a:r>
            <a:r>
              <a:rPr lang="en-US" sz="5300" dirty="0"/>
              <a:t/>
            </a:r>
            <a:br>
              <a:rPr lang="en-US" sz="5300" dirty="0"/>
            </a:br>
            <a:r>
              <a:rPr lang="en-US" sz="2700" dirty="0"/>
              <a:t>In optical fiber  the ray undergo repeated total number of reflections until it emerges out of the other end of fiber ,even if fiber is bent.</a:t>
            </a:r>
            <a:r>
              <a:rPr lang="en-US" sz="5300" dirty="0"/>
              <a:t/>
            </a:r>
            <a:br>
              <a:rPr lang="en-US" sz="5300" dirty="0"/>
            </a:br>
            <a:r>
              <a:rPr lang="en-US" sz="5300" dirty="0"/>
              <a:t/>
            </a:r>
            <a:br>
              <a:rPr lang="en-US" sz="5300" dirty="0"/>
            </a:br>
            <a:endParaRPr lang="en-IN" dirty="0"/>
          </a:p>
        </p:txBody>
      </p:sp>
      <p:pic>
        <p:nvPicPr>
          <p:cNvPr id="4099" name="Picture 3"/>
          <p:cNvPicPr>
            <a:picLocks noGrp="1" noChangeAspect="1" noChangeArrowheads="1"/>
          </p:cNvPicPr>
          <p:nvPr>
            <p:ph idx="1"/>
          </p:nvPr>
        </p:nvPicPr>
        <p:blipFill>
          <a:blip r:embed="rId2"/>
          <a:srcRect/>
          <a:stretch>
            <a:fillRect/>
          </a:stretch>
        </p:blipFill>
        <p:spPr bwMode="auto">
          <a:xfrm>
            <a:off x="1066800" y="4143375"/>
            <a:ext cx="3276600" cy="219289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953000" y="4143375"/>
            <a:ext cx="3429000" cy="2181225"/>
          </a:xfrm>
          <a:prstGeom prst="rect">
            <a:avLst/>
          </a:prstGeom>
          <a:noFill/>
          <a:ln w="9525">
            <a:noFill/>
            <a:miter lim="800000"/>
            <a:headEnd/>
            <a:tailEnd/>
          </a:ln>
          <a:effectLst/>
        </p:spPr>
      </p:pic>
      <p:sp>
        <p:nvSpPr>
          <p:cNvPr id="8" name="TextBox 7"/>
          <p:cNvSpPr txBox="1"/>
          <p:nvPr/>
        </p:nvSpPr>
        <p:spPr>
          <a:xfrm>
            <a:off x="1454149" y="6336268"/>
            <a:ext cx="1269896" cy="461665"/>
          </a:xfrm>
          <a:prstGeom prst="rect">
            <a:avLst/>
          </a:prstGeom>
          <a:noFill/>
        </p:spPr>
        <p:txBody>
          <a:bodyPr wrap="none" rtlCol="0">
            <a:spAutoFit/>
          </a:bodyPr>
          <a:lstStyle/>
          <a:p>
            <a:r>
              <a:rPr lang="en-US" sz="2400" dirty="0"/>
              <a:t>military</a:t>
            </a:r>
            <a:endParaRPr lang="en-IN" sz="2400" dirty="0"/>
          </a:p>
        </p:txBody>
      </p:sp>
      <p:sp>
        <p:nvSpPr>
          <p:cNvPr id="9" name="TextBox 8"/>
          <p:cNvSpPr txBox="1"/>
          <p:nvPr/>
        </p:nvSpPr>
        <p:spPr>
          <a:xfrm>
            <a:off x="5638800" y="6336268"/>
            <a:ext cx="1495281" cy="400110"/>
          </a:xfrm>
          <a:prstGeom prst="rect">
            <a:avLst/>
          </a:prstGeom>
          <a:noFill/>
        </p:spPr>
        <p:txBody>
          <a:bodyPr wrap="none" rtlCol="0">
            <a:spAutoFit/>
          </a:bodyPr>
          <a:lstStyle/>
          <a:p>
            <a:r>
              <a:rPr lang="en-US" sz="2000" dirty="0"/>
              <a:t>Electronics</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dirty="0"/>
              <a:t>Basic communication system</a:t>
            </a:r>
            <a:endParaRPr lang="en-IN" dirty="0"/>
          </a:p>
        </p:txBody>
      </p:sp>
      <p:sp>
        <p:nvSpPr>
          <p:cNvPr id="3" name="Content Placeholder 2"/>
          <p:cNvSpPr>
            <a:spLocks noGrp="1"/>
          </p:cNvSpPr>
          <p:nvPr>
            <p:ph idx="1"/>
          </p:nvPr>
        </p:nvSpPr>
        <p:spPr>
          <a:xfrm>
            <a:off x="457200" y="1524000"/>
            <a:ext cx="8382000" cy="4648517"/>
          </a:xfrm>
          <a:ln>
            <a:solidFill>
              <a:srgbClr val="FFFF00"/>
            </a:solidFill>
          </a:ln>
        </p:spPr>
        <p:txBody>
          <a:bodyPr>
            <a:normAutofit/>
          </a:bodyPr>
          <a:lstStyle/>
          <a:p>
            <a:r>
              <a:rPr lang="en-US" b="1" dirty="0"/>
              <a:t>Transmitter</a:t>
            </a:r>
            <a:r>
              <a:rPr lang="en-US" dirty="0"/>
              <a:t>: In this message is generated an put in suitable form</a:t>
            </a:r>
          </a:p>
          <a:p>
            <a:r>
              <a:rPr lang="en-US" b="1" dirty="0"/>
              <a:t>Information channel</a:t>
            </a:r>
            <a:r>
              <a:rPr lang="en-US" dirty="0"/>
              <a:t>: It is divided in two categories (</a:t>
            </a:r>
            <a:r>
              <a:rPr lang="en-US" dirty="0" err="1"/>
              <a:t>i</a:t>
            </a:r>
            <a:r>
              <a:rPr lang="en-US" dirty="0"/>
              <a:t>)unguided(ii)guided</a:t>
            </a:r>
          </a:p>
          <a:p>
            <a:r>
              <a:rPr lang="en-US" b="1" dirty="0"/>
              <a:t>Receiver</a:t>
            </a:r>
            <a:r>
              <a:rPr lang="en-US" dirty="0"/>
              <a:t>: The message is extracted from the channel and put in final form.</a:t>
            </a:r>
            <a:endParaRPr lang="en-IN" dirty="0"/>
          </a:p>
        </p:txBody>
      </p:sp>
      <p:grpSp>
        <p:nvGrpSpPr>
          <p:cNvPr id="7" name="Group 6">
            <a:extLst>
              <a:ext uri="{FF2B5EF4-FFF2-40B4-BE49-F238E27FC236}">
                <a16:creationId xmlns="" xmlns:a16="http://schemas.microsoft.com/office/drawing/2014/main" id="{3D87DDF5-0A58-4749-8293-45E064D28F04}"/>
              </a:ext>
            </a:extLst>
          </p:cNvPr>
          <p:cNvGrpSpPr/>
          <p:nvPr/>
        </p:nvGrpSpPr>
        <p:grpSpPr>
          <a:xfrm>
            <a:off x="1066800" y="4949483"/>
            <a:ext cx="7543799" cy="1066800"/>
            <a:chOff x="1066800" y="4949483"/>
            <a:chExt cx="7543799" cy="1066800"/>
          </a:xfrm>
        </p:grpSpPr>
        <p:sp>
          <p:nvSpPr>
            <p:cNvPr id="4" name="Rectangle 3"/>
            <p:cNvSpPr/>
            <p:nvPr/>
          </p:nvSpPr>
          <p:spPr>
            <a:xfrm>
              <a:off x="1066800" y="4949483"/>
              <a:ext cx="2209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Transmitter</a:t>
              </a:r>
              <a:endParaRPr lang="en-IN" dirty="0"/>
            </a:p>
          </p:txBody>
        </p:sp>
        <p:sp>
          <p:nvSpPr>
            <p:cNvPr id="5" name="Rectangle 4"/>
            <p:cNvSpPr/>
            <p:nvPr/>
          </p:nvSpPr>
          <p:spPr>
            <a:xfrm>
              <a:off x="4056771" y="4949483"/>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channel</a:t>
              </a:r>
              <a:endParaRPr lang="en-IN" dirty="0"/>
            </a:p>
          </p:txBody>
        </p:sp>
        <p:sp>
          <p:nvSpPr>
            <p:cNvPr id="6" name="Rectangle 5"/>
            <p:cNvSpPr/>
            <p:nvPr/>
          </p:nvSpPr>
          <p:spPr>
            <a:xfrm>
              <a:off x="6767732" y="4949483"/>
              <a:ext cx="1842867"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receiver</a:t>
              </a:r>
              <a:endParaRPr lang="en-IN" dirty="0"/>
            </a:p>
          </p:txBody>
        </p:sp>
        <p:cxnSp>
          <p:nvCxnSpPr>
            <p:cNvPr id="8" name="Straight Arrow Connector 7"/>
            <p:cNvCxnSpPr/>
            <p:nvPr/>
          </p:nvCxnSpPr>
          <p:spPr>
            <a:xfrm>
              <a:off x="3322320" y="5516880"/>
              <a:ext cx="762000"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6005733" y="5481295"/>
              <a:ext cx="762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7"/>
            <a:ext cx="8229600" cy="737064"/>
          </a:xfrm>
        </p:spPr>
        <p:txBody>
          <a:bodyPr anchor="ctr">
            <a:normAutofit fontScale="90000"/>
          </a:bodyPr>
          <a:lstStyle/>
          <a:p>
            <a:pPr algn="ctr"/>
            <a:r>
              <a:rPr lang="en-US" dirty="0"/>
              <a:t>Block diagram</a:t>
            </a:r>
            <a:endParaRPr lang="en-IN" dirty="0"/>
          </a:p>
        </p:txBody>
      </p:sp>
      <p:sp>
        <p:nvSpPr>
          <p:cNvPr id="3" name="Content Placeholder 2"/>
          <p:cNvSpPr>
            <a:spLocks noGrp="1"/>
          </p:cNvSpPr>
          <p:nvPr>
            <p:ph idx="1"/>
          </p:nvPr>
        </p:nvSpPr>
        <p:spPr>
          <a:xfrm>
            <a:off x="552157" y="837297"/>
            <a:ext cx="8229600" cy="4648517"/>
          </a:xfrm>
          <a:ln>
            <a:solidFill>
              <a:srgbClr val="FFFF00"/>
            </a:solidFill>
          </a:ln>
        </p:spPr>
        <p:txBody>
          <a:bodyPr>
            <a:normAutofit/>
          </a:bodyPr>
          <a:lstStyle/>
          <a:p>
            <a:pPr algn="just"/>
            <a:r>
              <a:rPr lang="en-US" sz="2800" b="1" dirty="0"/>
              <a:t>Message Origin</a:t>
            </a:r>
            <a:r>
              <a:rPr lang="en-US" sz="2800" dirty="0"/>
              <a:t>: it is a transducer to convert electrical message in to proper format.</a:t>
            </a:r>
          </a:p>
          <a:p>
            <a:pPr algn="just"/>
            <a:r>
              <a:rPr lang="en-US" sz="2800" b="1" dirty="0"/>
              <a:t>Modulator</a:t>
            </a:r>
            <a:r>
              <a:rPr lang="en-US" sz="2800" dirty="0"/>
              <a:t>: it perform two functions(</a:t>
            </a:r>
            <a:r>
              <a:rPr lang="en-US" sz="2800" dirty="0" err="1"/>
              <a:t>i</a:t>
            </a:r>
            <a:r>
              <a:rPr lang="en-US" sz="2800" dirty="0"/>
              <a:t>) convert electrical message to proper format(ii)it impress the signal wave generated by source</a:t>
            </a:r>
          </a:p>
          <a:p>
            <a:pPr algn="just"/>
            <a:r>
              <a:rPr lang="en-US" sz="2800" b="1" dirty="0"/>
              <a:t>Carrier Oscillator</a:t>
            </a:r>
            <a:r>
              <a:rPr lang="en-US" sz="2800" dirty="0"/>
              <a:t>: carrier wave produced by electronic oscillator for fiber system i.e. LD,LED</a:t>
            </a:r>
            <a:r>
              <a:rPr lang="en-US" sz="4000" dirty="0"/>
              <a:t>.</a:t>
            </a:r>
          </a:p>
          <a:p>
            <a:endParaRPr lang="en-US" dirty="0"/>
          </a:p>
          <a:p>
            <a:endParaRPr lang="en-IN" dirty="0"/>
          </a:p>
        </p:txBody>
      </p:sp>
      <p:pic>
        <p:nvPicPr>
          <p:cNvPr id="16" name="Picture 2"/>
          <p:cNvPicPr>
            <a:picLocks noChangeAspect="1" noChangeArrowheads="1"/>
          </p:cNvPicPr>
          <p:nvPr/>
        </p:nvPicPr>
        <p:blipFill>
          <a:blip r:embed="rId2"/>
          <a:srcRect/>
          <a:stretch>
            <a:fillRect/>
          </a:stretch>
        </p:blipFill>
        <p:spPr bwMode="auto">
          <a:xfrm>
            <a:off x="533400" y="4495800"/>
            <a:ext cx="8022193" cy="193548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517"/>
          </a:xfrm>
          <a:ln>
            <a:solidFill>
              <a:srgbClr val="FFFF00"/>
            </a:solidFill>
          </a:ln>
        </p:spPr>
        <p:txBody>
          <a:bodyPr>
            <a:normAutofit lnSpcReduction="10000"/>
          </a:bodyPr>
          <a:lstStyle/>
          <a:p>
            <a:pPr algn="just"/>
            <a:r>
              <a:rPr lang="en-US" sz="3600" b="1" dirty="0"/>
              <a:t>Channel Coupler</a:t>
            </a:r>
            <a:r>
              <a:rPr lang="en-US" sz="3600" dirty="0"/>
              <a:t>: In radio/TV it acts like an antenna.</a:t>
            </a:r>
          </a:p>
          <a:p>
            <a:pPr algn="just"/>
            <a:r>
              <a:rPr lang="en-US" sz="3600" b="1" dirty="0"/>
              <a:t>Information Channel</a:t>
            </a:r>
            <a:r>
              <a:rPr lang="en-US" sz="3600" dirty="0"/>
              <a:t>: It is a path between transmitter and receiver. It is used to boost up the power level of weak signal.</a:t>
            </a:r>
          </a:p>
          <a:p>
            <a:pPr algn="just"/>
            <a:r>
              <a:rPr lang="en-US" sz="3600" b="1" dirty="0"/>
              <a:t>Detector</a:t>
            </a:r>
            <a:r>
              <a:rPr lang="en-US" sz="3600" dirty="0"/>
              <a:t>: In this optic wave convert in to electric current by photodiode.</a:t>
            </a:r>
          </a:p>
          <a:p>
            <a:pPr algn="just"/>
            <a:r>
              <a:rPr lang="en-US" sz="3600" b="1" dirty="0"/>
              <a:t>Signal Processing</a:t>
            </a:r>
            <a:r>
              <a:rPr lang="en-US" sz="3600" dirty="0"/>
              <a:t>: In this two types of circuits are used (</a:t>
            </a:r>
            <a:r>
              <a:rPr lang="en-US" sz="3600" dirty="0" err="1"/>
              <a:t>i</a:t>
            </a:r>
            <a:r>
              <a:rPr lang="en-US" sz="3600" dirty="0"/>
              <a:t>)Amplifier (ii)Filter </a:t>
            </a:r>
            <a:endParaRPr lang="en-IN"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pPr algn="ctr"/>
            <a:r>
              <a:rPr lang="en-US" dirty="0"/>
              <a:t>Advantages</a:t>
            </a:r>
            <a:endParaRPr lang="en-IN" dirty="0"/>
          </a:p>
        </p:txBody>
      </p:sp>
      <p:sp>
        <p:nvSpPr>
          <p:cNvPr id="3" name="Content Placeholder 2"/>
          <p:cNvSpPr>
            <a:spLocks noGrp="1"/>
          </p:cNvSpPr>
          <p:nvPr>
            <p:ph idx="1"/>
          </p:nvPr>
        </p:nvSpPr>
        <p:spPr>
          <a:xfrm>
            <a:off x="457200" y="914400"/>
            <a:ext cx="8229600" cy="5258117"/>
          </a:xfrm>
          <a:ln>
            <a:solidFill>
              <a:srgbClr val="FFFF00"/>
            </a:solidFill>
          </a:ln>
        </p:spPr>
        <p:txBody>
          <a:bodyPr>
            <a:normAutofit lnSpcReduction="10000"/>
          </a:bodyPr>
          <a:lstStyle/>
          <a:p>
            <a:r>
              <a:rPr lang="en-US" sz="4000" dirty="0"/>
              <a:t>Less expensive</a:t>
            </a:r>
          </a:p>
          <a:p>
            <a:r>
              <a:rPr lang="en-US" sz="4000" dirty="0"/>
              <a:t>Thinner</a:t>
            </a:r>
          </a:p>
          <a:p>
            <a:r>
              <a:rPr lang="en-US" sz="4000" dirty="0"/>
              <a:t>High carrying capacity</a:t>
            </a:r>
          </a:p>
          <a:p>
            <a:r>
              <a:rPr lang="en-US" sz="4000" dirty="0"/>
              <a:t>Less signal degration</a:t>
            </a:r>
          </a:p>
          <a:p>
            <a:r>
              <a:rPr lang="en-US" sz="4000" dirty="0"/>
              <a:t>Light signal</a:t>
            </a:r>
          </a:p>
          <a:p>
            <a:r>
              <a:rPr lang="en-US" sz="4000" dirty="0"/>
              <a:t>Non-flammable</a:t>
            </a:r>
          </a:p>
          <a:p>
            <a:r>
              <a:rPr lang="en-US" sz="4000" dirty="0"/>
              <a:t>Flexible</a:t>
            </a:r>
          </a:p>
          <a:p>
            <a:r>
              <a:rPr lang="en-US" sz="4000" dirty="0"/>
              <a:t>Medical imaging</a:t>
            </a:r>
          </a:p>
          <a:p>
            <a:r>
              <a:rPr lang="en-US" sz="4000" dirty="0"/>
              <a:t>Light weight</a:t>
            </a:r>
            <a:endParaRPr lang="en-IN"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4664"/>
          </a:xfrm>
        </p:spPr>
        <p:txBody>
          <a:bodyPr>
            <a:normAutofit fontScale="90000"/>
          </a:bodyPr>
          <a:lstStyle/>
          <a:p>
            <a:pPr algn="ctr"/>
            <a:r>
              <a:rPr lang="en-US" dirty="0"/>
              <a:t>Applications</a:t>
            </a:r>
            <a:endParaRPr lang="en-IN" dirty="0"/>
          </a:p>
        </p:txBody>
      </p:sp>
      <p:sp>
        <p:nvSpPr>
          <p:cNvPr id="3" name="Content Placeholder 2"/>
          <p:cNvSpPr>
            <a:spLocks noGrp="1"/>
          </p:cNvSpPr>
          <p:nvPr>
            <p:ph idx="1"/>
          </p:nvPr>
        </p:nvSpPr>
        <p:spPr>
          <a:xfrm>
            <a:off x="533400" y="685800"/>
            <a:ext cx="8229600" cy="5562917"/>
          </a:xfrm>
          <a:ln>
            <a:solidFill>
              <a:srgbClr val="FFFF00"/>
            </a:solidFill>
          </a:ln>
        </p:spPr>
        <p:txBody>
          <a:bodyPr>
            <a:normAutofit/>
          </a:bodyPr>
          <a:lstStyle/>
          <a:p>
            <a:r>
              <a:rPr lang="en-US" sz="2400" dirty="0"/>
              <a:t>Telephone applications are wide spread ranging from global n/w to desktop computer</a:t>
            </a:r>
          </a:p>
          <a:p>
            <a:r>
              <a:rPr lang="en-US" sz="2400" dirty="0"/>
              <a:t>It involves transmission of voice ,data (or) video over distances of less than a meter tom 100km.</a:t>
            </a:r>
          </a:p>
          <a:p>
            <a:r>
              <a:rPr lang="en-US" sz="2400" dirty="0"/>
              <a:t>POTS(Plain old telephone service) across nation wide network</a:t>
            </a:r>
          </a:p>
          <a:p>
            <a:r>
              <a:rPr lang="en-US" sz="2400" dirty="0"/>
              <a:t>LECS(Local exchange carries) central office switches  at local levels</a:t>
            </a:r>
          </a:p>
          <a:p>
            <a:r>
              <a:rPr lang="en-US" sz="2400" dirty="0"/>
              <a:t>In cable TV companies also used fiber for delivery of digital video(or) data services.</a:t>
            </a:r>
          </a:p>
          <a:p>
            <a:r>
              <a:rPr lang="en-US" sz="2400" dirty="0"/>
              <a:t>It used in Bio-medical industry, Modern </a:t>
            </a:r>
            <a:r>
              <a:rPr lang="en-US" sz="2400" dirty="0" err="1"/>
              <a:t>tele</a:t>
            </a:r>
            <a:r>
              <a:rPr lang="en-US" sz="2400" dirty="0"/>
              <a:t>- medicine for transmission of digital diagnostic images.</a:t>
            </a:r>
          </a:p>
          <a:p>
            <a:endParaRPr lang="en-IN" sz="2800" dirty="0"/>
          </a:p>
        </p:txBody>
      </p:sp>
      <p:pic>
        <p:nvPicPr>
          <p:cNvPr id="2050" name="Picture 2"/>
          <p:cNvPicPr>
            <a:picLocks noChangeAspect="1" noChangeArrowheads="1"/>
          </p:cNvPicPr>
          <p:nvPr/>
        </p:nvPicPr>
        <p:blipFill>
          <a:blip r:embed="rId2"/>
          <a:srcRect/>
          <a:stretch>
            <a:fillRect/>
          </a:stretch>
        </p:blipFill>
        <p:spPr bwMode="auto">
          <a:xfrm>
            <a:off x="457200" y="5105400"/>
            <a:ext cx="8229600" cy="1490663"/>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462</TotalTime>
  <Words>978</Words>
  <Application>Microsoft Office PowerPoint</Application>
  <PresentationFormat>On-screen Show (4:3)</PresentationFormat>
  <Paragraphs>166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Foundry</vt:lpstr>
      <vt:lpstr> A Guest Lecture on  Optical fiber communication </vt:lpstr>
      <vt:lpstr> OPTICAL FIBER                        COMMUNICATION</vt:lpstr>
      <vt:lpstr>INTRODUCTION</vt:lpstr>
      <vt:lpstr>            Working Principle of  TIR  when a ray light travels from a denser to a rare medium  such that the angle of incidence is greater than critical angle the ray reflects back in to the same medium this phenomena is TIR In optical fiber  the ray undergo repeated total number of reflections until it emerges out of the other end of fiber ,even if fiber is bent.  </vt:lpstr>
      <vt:lpstr>Basic communication system</vt:lpstr>
      <vt:lpstr>Block diagram</vt:lpstr>
      <vt:lpstr>Slide 7</vt:lpstr>
      <vt:lpstr>Advantages</vt:lpstr>
      <vt:lpstr>Applications</vt:lpstr>
      <vt:lpstr>Slide 10</vt:lpstr>
      <vt:lpstr>Optical Fiber Wave Guides</vt:lpstr>
      <vt:lpstr>Sources</vt:lpstr>
      <vt:lpstr>Slide 13</vt:lpstr>
      <vt:lpstr>LASER</vt:lpstr>
      <vt:lpstr>Slide 15</vt:lpstr>
      <vt:lpstr>PHOTO DETECTORS</vt:lpstr>
      <vt:lpstr>Slide 17</vt:lpstr>
      <vt:lpstr>Slide 18</vt:lpstr>
      <vt:lpstr>Losses in Fiber </vt:lpstr>
      <vt:lpstr>Slide 20</vt:lpstr>
      <vt:lpstr>Bending</vt:lpstr>
      <vt:lpstr>Measurements</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OPTICAL FIBER                        COMMUNICATION</dc:title>
  <dc:creator>hp</dc:creator>
  <cp:lastModifiedBy>hp</cp:lastModifiedBy>
  <cp:revision>71</cp:revision>
  <dcterms:created xsi:type="dcterms:W3CDTF">2006-08-16T00:00:00Z</dcterms:created>
  <dcterms:modified xsi:type="dcterms:W3CDTF">2017-09-07T07:05:21Z</dcterms:modified>
</cp:coreProperties>
</file>